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732" r:id="rId6"/>
    <p:sldId id="728" r:id="rId7"/>
    <p:sldId id="733" r:id="rId8"/>
    <p:sldId id="727" r:id="rId9"/>
    <p:sldId id="709" r:id="rId10"/>
    <p:sldId id="734" r:id="rId11"/>
    <p:sldId id="73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35">
          <p15:clr>
            <a:srgbClr val="A4A3A4"/>
          </p15:clr>
        </p15:guide>
        <p15:guide id="6" pos="612">
          <p15:clr>
            <a:srgbClr val="A4A3A4"/>
          </p15:clr>
        </p15:guide>
        <p15:guide id="7" pos="5465">
          <p15:clr>
            <a:srgbClr val="A4A3A4"/>
          </p15:clr>
        </p15:guide>
        <p15:guide id="8" pos="2880">
          <p15:clr>
            <a:srgbClr val="A4A3A4"/>
          </p15:clr>
        </p15:guide>
        <p15:guide id="9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howGuides="1">
      <p:cViewPr>
        <p:scale>
          <a:sx n="162" d="100"/>
          <a:sy n="162" d="100"/>
        </p:scale>
        <p:origin x="1800" y="-84"/>
      </p:cViewPr>
      <p:guideLst>
        <p:guide orient="horz" pos="3884"/>
        <p:guide orient="horz" pos="1842"/>
        <p:guide orient="horz" pos="436"/>
        <p:guide orient="horz" pos="1026"/>
        <p:guide pos="2835"/>
        <p:guide pos="612"/>
        <p:guide pos="5465"/>
        <p:guide pos="288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71BA-6F1C-4A82-B0DD-641DDD0B96B3}" type="datetimeFigureOut">
              <a:rPr lang="da-DK" smtClean="0"/>
              <a:t>30-10-2024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E57A9-C4D5-4B97-8495-CEBA06088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03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51200" cy="68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9" y="286453"/>
            <a:ext cx="2026800" cy="4845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72000" y="2924944"/>
            <a:ext cx="494159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EF4F2"/>
                </a:solidFill>
              </a:defRPr>
            </a:lvl1pPr>
          </a:lstStyle>
          <a:p>
            <a:fld id="{EBED92FB-0716-4DFC-A972-F237ECF75DD9}" type="datetime1">
              <a:rPr lang="da-DK" smtClean="0"/>
              <a:t>30-10-2024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EF4F2"/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Rectangle 8"/>
          <p:cNvSpPr/>
          <p:nvPr userDrawn="1"/>
        </p:nvSpPr>
        <p:spPr>
          <a:xfrm>
            <a:off x="0" y="1052736"/>
            <a:ext cx="9144000" cy="18000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itle Placeholder 1"/>
          <p:cNvSpPr>
            <a:spLocks noGrp="1"/>
          </p:cNvSpPr>
          <p:nvPr userDrawn="1">
            <p:ph type="title"/>
          </p:nvPr>
        </p:nvSpPr>
        <p:spPr>
          <a:xfrm>
            <a:off x="971204" y="1630484"/>
            <a:ext cx="7704484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4" y="2666219"/>
            <a:ext cx="2939602" cy="41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58" y="692150"/>
            <a:ext cx="7702330" cy="692776"/>
          </a:xfrm>
        </p:spPr>
        <p:txBody>
          <a:bodyPr anchor="t"/>
          <a:lstStyle>
            <a:lvl1pPr>
              <a:defRPr lang="da-DK" noProof="0" dirty="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58" y="1628792"/>
            <a:ext cx="7702330" cy="4536512"/>
          </a:xfrm>
        </p:spPr>
        <p:txBody>
          <a:bodyPr/>
          <a:lstStyle>
            <a:lvl1pPr marL="270000" indent="-270000">
              <a:lnSpc>
                <a:spcPct val="100000"/>
              </a:lnSpc>
              <a:buFont typeface="Wingdings" pitchFamily="2" charset="2"/>
              <a:buChar char="§"/>
              <a:defRPr sz="2400"/>
            </a:lvl1pPr>
            <a:lvl2pPr marL="541338" indent="-27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lvl2pPr>
            <a:lvl3pPr marL="808038" indent="-27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defRPr sz="1800"/>
            </a:lvl3pPr>
            <a:lvl4pPr marL="1080000" indent="-270000">
              <a:lnSpc>
                <a:spcPct val="100000"/>
              </a:lnSpc>
              <a:spcBef>
                <a:spcPts val="600"/>
              </a:spcBef>
              <a:defRPr sz="1400"/>
            </a:lvl4pPr>
            <a:lvl5pPr marL="1350000" indent="-270000"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102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84" y="1627827"/>
            <a:ext cx="3528879" cy="319881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7200"/>
            <a:ext cx="3528000" cy="319881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447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3495"/>
            <a:ext cx="7704000" cy="684113"/>
          </a:xfrm>
        </p:spPr>
        <p:txBody>
          <a:bodyPr anchor="t"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712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64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2088" y="-3600"/>
            <a:ext cx="9151200" cy="68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6157200"/>
            <a:ext cx="1656439" cy="396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600"/>
            <a:ext cx="9155077" cy="18000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t="12462" r="9791" b="11968"/>
          <a:stretch/>
        </p:blipFill>
        <p:spPr>
          <a:xfrm>
            <a:off x="-1944724" y="2"/>
            <a:ext cx="1800000" cy="134835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1" y="609600"/>
            <a:ext cx="7267771" cy="346484"/>
          </a:xfrm>
        </p:spPr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0313" y="3048000"/>
            <a:ext cx="7268651" cy="2895600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344012" y="6683924"/>
            <a:ext cx="2296440" cy="179584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8536" y="6683924"/>
            <a:ext cx="5233644" cy="179584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453" y="6683924"/>
            <a:ext cx="288032" cy="179584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39960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693495"/>
            <a:ext cx="7702416" cy="6841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272" y="1620000"/>
            <a:ext cx="7702416" cy="3198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06375" marR="0" lvl="1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for at redigere i master</a:t>
            </a:r>
          </a:p>
          <a:p>
            <a:pPr marL="366713" marR="0" lvl="1" indent="-160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Andet niveau</a:t>
            </a:r>
          </a:p>
          <a:p>
            <a:pPr marL="501650" marR="0" lvl="2" indent="-134938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Tredje niveau</a:t>
            </a:r>
          </a:p>
          <a:p>
            <a:pPr marL="598488" marR="0" lvl="3" indent="-1016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Fjerde niveau</a:t>
            </a:r>
          </a:p>
          <a:p>
            <a:pPr marL="698400" marR="0" lvl="4" indent="-1008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4012" y="6683924"/>
            <a:ext cx="2296440" cy="179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936184E4-82E9-4CF0-B098-B38F6E7B19A8}" type="datetime1">
              <a:rPr lang="da-DK" smtClean="0"/>
              <a:t>30-10-2024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8536" y="6683924"/>
            <a:ext cx="5233644" cy="179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452" y="6683924"/>
            <a:ext cx="288032" cy="179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/>
          <p:cNvGrpSpPr/>
          <p:nvPr/>
        </p:nvGrpSpPr>
        <p:grpSpPr>
          <a:xfrm>
            <a:off x="-2607" y="6233416"/>
            <a:ext cx="9158288" cy="626688"/>
            <a:chOff x="-2607" y="6233416"/>
            <a:chExt cx="9158288" cy="626688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-2607" y="6666429"/>
              <a:ext cx="9158288" cy="193675"/>
              <a:chOff x="-3" y="3249"/>
              <a:chExt cx="5769" cy="122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-1" y="3249"/>
                <a:ext cx="576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 userDrawn="1"/>
            </p:nvSpPr>
            <p:spPr bwMode="auto">
              <a:xfrm>
                <a:off x="-3" y="3251"/>
                <a:ext cx="5767" cy="120"/>
              </a:xfrm>
              <a:prstGeom prst="rect">
                <a:avLst/>
              </a:prstGeom>
              <a:solidFill>
                <a:srgbClr val="00A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 userDrawn="1"/>
            </p:nvSpPr>
            <p:spPr bwMode="auto">
              <a:xfrm>
                <a:off x="-3" y="3251"/>
                <a:ext cx="576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" name="Freeform 8"/>
              <p:cNvSpPr>
                <a:spLocks/>
              </p:cNvSpPr>
              <p:nvPr userDrawn="1"/>
            </p:nvSpPr>
            <p:spPr bwMode="auto">
              <a:xfrm>
                <a:off x="3914" y="3251"/>
                <a:ext cx="1850" cy="120"/>
              </a:xfrm>
              <a:custGeom>
                <a:avLst/>
                <a:gdLst>
                  <a:gd name="T0" fmla="*/ 1850 w 1850"/>
                  <a:gd name="T1" fmla="*/ 0 h 120"/>
                  <a:gd name="T2" fmla="*/ 1850 w 1850"/>
                  <a:gd name="T3" fmla="*/ 0 h 120"/>
                  <a:gd name="T4" fmla="*/ 0 w 1850"/>
                  <a:gd name="T5" fmla="*/ 2 h 120"/>
                  <a:gd name="T6" fmla="*/ 0 w 1850"/>
                  <a:gd name="T7" fmla="*/ 118 h 120"/>
                  <a:gd name="T8" fmla="*/ 1850 w 1850"/>
                  <a:gd name="T9" fmla="*/ 120 h 120"/>
                  <a:gd name="T10" fmla="*/ 1850 w 185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0" h="120">
                    <a:moveTo>
                      <a:pt x="1850" y="0"/>
                    </a:moveTo>
                    <a:lnTo>
                      <a:pt x="1850" y="0"/>
                    </a:lnTo>
                    <a:lnTo>
                      <a:pt x="0" y="2"/>
                    </a:lnTo>
                    <a:lnTo>
                      <a:pt x="0" y="118"/>
                    </a:lnTo>
                    <a:lnTo>
                      <a:pt x="1850" y="120"/>
                    </a:lnTo>
                    <a:lnTo>
                      <a:pt x="18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3912" y="336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3912" y="336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62" y="6233416"/>
              <a:ext cx="1328127" cy="31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marR="0" indent="-4445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marR="0" indent="-23812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>
          <a:tab pos="266700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96913" marR="0" indent="642938" algn="l" defTabSz="914400" rtl="0" eaLnBrk="1" fontAlgn="auto" latinLnBrk="0" hangingPunct="1">
        <a:lnSpc>
          <a:spcPct val="104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6913" marR="0" indent="642938" algn="l" defTabSz="914400" rtl="0" eaLnBrk="1" fontAlgn="auto" latinLnBrk="0" hangingPunct="1">
        <a:lnSpc>
          <a:spcPct val="111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marR="0" indent="-300038" algn="l" defTabSz="914400" rtl="0" eaLnBrk="1" fontAlgn="auto" latinLnBrk="0" hangingPunct="1">
        <a:lnSpc>
          <a:spcPct val="111000"/>
        </a:lnSpc>
        <a:spcBef>
          <a:spcPts val="0"/>
        </a:spcBef>
        <a:spcAft>
          <a:spcPts val="0"/>
        </a:spcAft>
        <a:buClr>
          <a:srgbClr val="00AD9E"/>
        </a:buClr>
        <a:buSzPct val="90000"/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164" y="2809432"/>
            <a:ext cx="5261829" cy="763584"/>
          </a:xfrm>
        </p:spPr>
        <p:txBody>
          <a:bodyPr>
            <a:normAutofit/>
          </a:bodyPr>
          <a:lstStyle/>
          <a:p>
            <a:r>
              <a:rPr lang="da-DK" dirty="0"/>
              <a:t>Landsforening, distriktsforening og menighedsråd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51" y="1844824"/>
            <a:ext cx="7986908" cy="1143000"/>
          </a:xfrm>
        </p:spPr>
        <p:txBody>
          <a:bodyPr>
            <a:normAutofit/>
          </a:bodyPr>
          <a:lstStyle/>
          <a:p>
            <a:r>
              <a:rPr lang="da-DK" sz="4800" dirty="0"/>
              <a:t>Jeres forening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755265C-BB9A-4C07-807C-AA51421BC4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2" b="5423"/>
          <a:stretch/>
        </p:blipFill>
        <p:spPr>
          <a:xfrm>
            <a:off x="683568" y="3645024"/>
            <a:ext cx="318774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Landsforeningen af Menighedsråd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81278" y="1635806"/>
            <a:ext cx="3989858" cy="4530044"/>
          </a:xfrm>
        </p:spPr>
        <p:txBody>
          <a:bodyPr>
            <a:noAutofit/>
          </a:bodyPr>
          <a:lstStyle/>
          <a:p>
            <a:pPr>
              <a:spcAft>
                <a:spcPts val="1350"/>
              </a:spcAft>
            </a:pPr>
            <a:r>
              <a:rPr lang="da-DK" dirty="0"/>
              <a:t>Vi er interesseorganisation for landets menighedsråd</a:t>
            </a:r>
          </a:p>
          <a:p>
            <a:pPr>
              <a:spcAft>
                <a:spcPts val="1350"/>
              </a:spcAft>
            </a:pPr>
            <a:r>
              <a:rPr lang="da-DK" dirty="0"/>
              <a:t>Vi blev dannet i 1920 for at sikre menighedsrådenes politiske indflydelse</a:t>
            </a:r>
          </a:p>
          <a:p>
            <a:pPr>
              <a:spcAft>
                <a:spcPts val="1350"/>
              </a:spcAft>
            </a:pPr>
            <a:r>
              <a:rPr lang="da-DK" dirty="0"/>
              <a:t>Vi består af ca.1.500 menighedsråd og ca. 12.000 medlemmer</a:t>
            </a:r>
          </a:p>
          <a:p>
            <a:pPr>
              <a:spcAft>
                <a:spcPts val="1350"/>
              </a:spcAft>
            </a:pPr>
            <a:r>
              <a:rPr lang="da-DK" dirty="0"/>
              <a:t>Lokalt består vi af 44 distriktsforeninger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2</a:t>
            </a:fld>
            <a:endParaRPr lang="da-DK" noProof="0"/>
          </a:p>
        </p:txBody>
      </p:sp>
      <p:pic>
        <p:nvPicPr>
          <p:cNvPr id="2" name="Billede 2">
            <a:extLst>
              <a:ext uri="{FF2B5EF4-FFF2-40B4-BE49-F238E27FC236}">
                <a16:creationId xmlns:a16="http://schemas.microsoft.com/office/drawing/2014/main" id="{96465C34-1F4C-4BA8-930B-396E81F40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546" y="1634246"/>
            <a:ext cx="3559054" cy="44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3</a:t>
            </a:fld>
            <a:endParaRPr lang="da-DK" noProof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D7E470F-779A-4E70-9394-C30FC883BE87}"/>
              </a:ext>
            </a:extLst>
          </p:cNvPr>
          <p:cNvSpPr txBox="1">
            <a:spLocks/>
          </p:cNvSpPr>
          <p:nvPr/>
        </p:nvSpPr>
        <p:spPr>
          <a:xfrm>
            <a:off x="973358" y="692696"/>
            <a:ext cx="7811111" cy="620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8000"/>
              </a:lnSpc>
              <a:spcBef>
                <a:spcPct val="0"/>
              </a:spcBef>
              <a:buNone/>
              <a:defRPr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Den folkekirkelige struktur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204107-E959-4268-B349-187F9578939A}"/>
              </a:ext>
            </a:extLst>
          </p:cNvPr>
          <p:cNvSpPr txBox="1">
            <a:spLocks/>
          </p:cNvSpPr>
          <p:nvPr/>
        </p:nvSpPr>
        <p:spPr>
          <a:xfrm>
            <a:off x="973358" y="1628792"/>
            <a:ext cx="7702330" cy="453651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444500" marR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marR="0" indent="-238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>
                <a:tab pos="2667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6913" marR="0" indent="642938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6913" marR="0" indent="642938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marR="0" indent="-300038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latin typeface="+mj-lt"/>
              </a:rPr>
              <a:t>Sognet</a:t>
            </a:r>
          </a:p>
          <a:p>
            <a:r>
              <a:rPr lang="da-DK" sz="2400" dirty="0">
                <a:solidFill>
                  <a:srgbClr val="333333"/>
                </a:solidFill>
              </a:rPr>
              <a:t>Et geografisk afgrænset område med mindst én kirke</a:t>
            </a:r>
          </a:p>
          <a:p>
            <a:r>
              <a:rPr lang="da-DK" sz="2400" dirty="0">
                <a:solidFill>
                  <a:srgbClr val="333333"/>
                </a:solidFill>
              </a:rPr>
              <a:t>Ledes af et menighedsråd, der har ansvar for de kirkelige og administrative anliggender </a:t>
            </a:r>
          </a:p>
          <a:p>
            <a:r>
              <a:rPr lang="da-DK" sz="2400" dirty="0">
                <a:solidFill>
                  <a:srgbClr val="333333"/>
                </a:solidFill>
              </a:rPr>
              <a:t>Menighedsrådet er ledelse for alle medarbejdere (ikke præster)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2400" dirty="0"/>
              <a:t>Provstiet </a:t>
            </a:r>
          </a:p>
          <a:p>
            <a:r>
              <a:rPr lang="da-DK" sz="2400" dirty="0"/>
              <a:t>En administrativ enhed, der består af flere sogne</a:t>
            </a:r>
          </a:p>
          <a:p>
            <a:r>
              <a:rPr lang="da-DK" sz="2400" dirty="0"/>
              <a:t>Provstiudvalget fastlægger økonomien i provstiet og sætter den økonomiske ramme for menighedsrådene</a:t>
            </a:r>
          </a:p>
          <a:p>
            <a:r>
              <a:rPr lang="da-DK" sz="2400" dirty="0"/>
              <a:t>Provsten er præsternes nærmeste leder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Stiftet</a:t>
            </a:r>
          </a:p>
          <a:p>
            <a:r>
              <a:rPr lang="da-DK" sz="2400" dirty="0"/>
              <a:t>Et geografisk afgrænset område af flere provstier</a:t>
            </a:r>
          </a:p>
          <a:p>
            <a:r>
              <a:rPr lang="da-DK" sz="2400" dirty="0"/>
              <a:t>Folkekirkens højeste </a:t>
            </a:r>
            <a:r>
              <a:rPr lang="da-DK" sz="2400"/>
              <a:t>organisatoriske enheder</a:t>
            </a:r>
            <a:endParaRPr lang="da-DK" sz="2400" dirty="0"/>
          </a:p>
          <a:p>
            <a:r>
              <a:rPr lang="da-DK" sz="2400" dirty="0"/>
              <a:t>Biskoppen er øverste leder for provst/præst</a:t>
            </a:r>
          </a:p>
          <a:p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4406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A7F35CD-18E1-4391-AA86-153E64C1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8" b="8085"/>
          <a:stretch/>
        </p:blipFill>
        <p:spPr>
          <a:xfrm>
            <a:off x="2147849" y="1264596"/>
            <a:ext cx="4848301" cy="4786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693495"/>
            <a:ext cx="7704000" cy="437364"/>
          </a:xfrm>
        </p:spPr>
        <p:txBody>
          <a:bodyPr wrap="square">
            <a:spAutoFit/>
          </a:bodyPr>
          <a:lstStyle/>
          <a:p>
            <a:r>
              <a:rPr lang="da-DK" dirty="0"/>
              <a:t>Et fællesskab af menighedsråd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5202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599895-19FA-4D52-AE12-E25A1833EAA0}"/>
              </a:ext>
            </a:extLst>
          </p:cNvPr>
          <p:cNvSpPr txBox="1">
            <a:spLocks/>
          </p:cNvSpPr>
          <p:nvPr/>
        </p:nvSpPr>
        <p:spPr>
          <a:xfrm>
            <a:off x="904567" y="1377873"/>
            <a:ext cx="7702330" cy="453651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444500" marR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marR="0" indent="-238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>
                <a:tab pos="2667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6913" marR="0" indent="642938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6913" marR="0" indent="642938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marR="0" indent="-300038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AD9E"/>
              </a:buClr>
              <a:buSzPct val="90000"/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/>
              <a:t>Landsforeningen af Menighedsråd:</a:t>
            </a:r>
          </a:p>
          <a:p>
            <a:r>
              <a:rPr lang="da-DK" sz="2400" dirty="0"/>
              <a:t>Varetager jeres interesser og hjælper i det daglige</a:t>
            </a:r>
          </a:p>
          <a:p>
            <a:r>
              <a:rPr lang="da-DK" sz="2400" dirty="0"/>
              <a:t>Ledes af en bestyrelse på 20 medlemmer</a:t>
            </a:r>
          </a:p>
          <a:p>
            <a:r>
              <a:rPr lang="da-DK" sz="2400" dirty="0"/>
              <a:t>Har et sekretariat med over 30 ansatte</a:t>
            </a:r>
          </a:p>
          <a:p>
            <a:pPr>
              <a:lnSpc>
                <a:spcPct val="150000"/>
              </a:lnSpc>
              <a:buNone/>
            </a:pPr>
            <a:r>
              <a:rPr lang="da-DK" sz="2400" dirty="0"/>
              <a:t>Den lokale distriktsforening:</a:t>
            </a:r>
          </a:p>
          <a:p>
            <a:r>
              <a:rPr lang="da-DK" sz="2400" dirty="0"/>
              <a:t>Fremmer samarbejdet mellem menighedsråd og tilbyder ydelser, der er tilpasset efter lokale behov</a:t>
            </a:r>
          </a:p>
          <a:p>
            <a:r>
              <a:rPr lang="da-DK" sz="2400" dirty="0"/>
              <a:t>Er en forening af menighedsråd i dit lokalområde. Ikke alle foreninger følger folkekirkens geografiske struktur. </a:t>
            </a:r>
          </a:p>
          <a:p>
            <a:r>
              <a:rPr lang="da-DK" sz="2400" dirty="0"/>
              <a:t>Ledes af en bestyrelse bestående af menighedsrådsmedlemmer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4370AE3-F381-46C4-9250-FE8BBD1A4A3B}"/>
              </a:ext>
            </a:extLst>
          </p:cNvPr>
          <p:cNvSpPr txBox="1">
            <a:spLocks/>
          </p:cNvSpPr>
          <p:nvPr/>
        </p:nvSpPr>
        <p:spPr>
          <a:xfrm>
            <a:off x="973358" y="692150"/>
            <a:ext cx="7702330" cy="692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8000"/>
              </a:lnSpc>
              <a:spcBef>
                <a:spcPct val="0"/>
              </a:spcBef>
              <a:buNone/>
              <a:defRPr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Vi er til for dig!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CB8616-C539-4EAD-B9AD-C7DA417B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86" y="4560994"/>
            <a:ext cx="2013999" cy="20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7313A9F0-EBAF-40B6-8521-80E8788B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847" y="4260009"/>
            <a:ext cx="2057400" cy="2057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528037-AA08-4456-BB9F-BE4F8266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58" y="692150"/>
            <a:ext cx="7702330" cy="692776"/>
          </a:xfrm>
        </p:spPr>
        <p:txBody>
          <a:bodyPr/>
          <a:lstStyle/>
          <a:p>
            <a:r>
              <a:rPr lang="da-DK" dirty="0"/>
              <a:t>Vi er til for dig!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C72BC3-A5BB-44E9-AAEE-F38FCDD4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278" y="1638503"/>
            <a:ext cx="7702550" cy="453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Du får politisk indflydelse gennem:</a:t>
            </a:r>
          </a:p>
          <a:p>
            <a:pPr>
              <a:spcBef>
                <a:spcPts val="600"/>
              </a:spcBef>
            </a:pPr>
            <a:r>
              <a:rPr lang="da-DK" dirty="0"/>
              <a:t>Påvirkning af lovgivning til glæde for menighedsråd</a:t>
            </a:r>
          </a:p>
          <a:p>
            <a:pPr>
              <a:spcBef>
                <a:spcPts val="600"/>
              </a:spcBef>
            </a:pPr>
            <a:r>
              <a:rPr lang="da-DK" dirty="0"/>
              <a:t>Menighedsrådenes perspektiv på folkekirken</a:t>
            </a:r>
          </a:p>
          <a:p>
            <a:pPr>
              <a:spcBef>
                <a:spcPts val="600"/>
              </a:spcBef>
            </a:pPr>
            <a:r>
              <a:rPr lang="da-DK" dirty="0"/>
              <a:t>Løbende dialog – vi kender menighedsrådenes forhold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a-DK" dirty="0"/>
              <a:t>Du kan også:</a:t>
            </a:r>
          </a:p>
          <a:p>
            <a:pPr>
              <a:spcBef>
                <a:spcPts val="600"/>
              </a:spcBef>
            </a:pPr>
            <a:r>
              <a:rPr lang="da-DK" dirty="0"/>
              <a:t>Deltage i debatten om folkekirkens udvikling</a:t>
            </a:r>
          </a:p>
          <a:p>
            <a:pPr>
              <a:spcBef>
                <a:spcPts val="600"/>
              </a:spcBef>
            </a:pPr>
            <a:r>
              <a:rPr lang="da-DK" dirty="0"/>
              <a:t>Blive valgt som delegeret fra </a:t>
            </a:r>
            <a:br>
              <a:rPr lang="da-DK" dirty="0"/>
            </a:br>
            <a:r>
              <a:rPr lang="da-DK" dirty="0"/>
              <a:t>distriktsforeningen til årsmødet.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E4B2ACA-548A-4ED1-BA59-C5327C31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52" y="6683924"/>
            <a:ext cx="288032" cy="179584"/>
          </a:xfrm>
        </p:spPr>
        <p:txBody>
          <a:bodyPr/>
          <a:lstStyle/>
          <a:p>
            <a:fld id="{1E4993A5-71AC-4FC9-BA31-3E15C92EC10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36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F8CA016A-E43B-423E-80B0-C84CD741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01" y="4405987"/>
            <a:ext cx="2057400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3358" y="692150"/>
            <a:ext cx="7702330" cy="692776"/>
          </a:xfrm>
        </p:spPr>
        <p:txBody>
          <a:bodyPr/>
          <a:lstStyle/>
          <a:p>
            <a:r>
              <a:rPr lang="da-DK" dirty="0"/>
              <a:t>Vi er til for dig!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73358" y="1628792"/>
            <a:ext cx="7702330" cy="4536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a-DK" dirty="0"/>
              <a:t>Du får viden og inspiration gennem:</a:t>
            </a:r>
          </a:p>
          <a:p>
            <a:pPr>
              <a:spcBef>
                <a:spcPts val="1200"/>
              </a:spcBef>
            </a:pPr>
            <a:r>
              <a:rPr lang="da-DK" dirty="0"/>
              <a:t>Menighedsrådenes Blad, vores nyhedsbreve og Facebook </a:t>
            </a:r>
          </a:p>
          <a:p>
            <a:pPr>
              <a:spcBef>
                <a:spcPts val="1200"/>
              </a:spcBef>
            </a:pPr>
            <a:r>
              <a:rPr lang="da-DK" dirty="0"/>
              <a:t>Deltagelse i kurser, webinarer, uddannelsesforløb og e-læringskurser</a:t>
            </a:r>
          </a:p>
          <a:p>
            <a:pPr>
              <a:spcBef>
                <a:spcPts val="1200"/>
              </a:spcBef>
            </a:pPr>
            <a:r>
              <a:rPr lang="da-DK" dirty="0"/>
              <a:t>Udveksling af erfaringer med andre menighedsråd</a:t>
            </a:r>
          </a:p>
          <a:p>
            <a:pPr>
              <a:spcBef>
                <a:spcPts val="1200"/>
              </a:spcBef>
            </a:pPr>
            <a:r>
              <a:rPr lang="da-DK" dirty="0"/>
              <a:t>Rådgivning og støtte til udfordringer i arbejdet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452" y="6683924"/>
            <a:ext cx="288032" cy="179584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7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2970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B86E086E-8A56-44AB-9E02-34FDE58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65" y="3971250"/>
            <a:ext cx="2057400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3358" y="692150"/>
            <a:ext cx="7702330" cy="692776"/>
          </a:xfrm>
        </p:spPr>
        <p:txBody>
          <a:bodyPr/>
          <a:lstStyle/>
          <a:p>
            <a:r>
              <a:rPr lang="da-DK" dirty="0"/>
              <a:t>Vi er til for dig!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73358" y="1628792"/>
            <a:ext cx="7702330" cy="4536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a-DK" dirty="0"/>
              <a:t>Du får støtte som arbejdsgiver gennem:</a:t>
            </a:r>
          </a:p>
          <a:p>
            <a:pPr>
              <a:spcBef>
                <a:spcPts val="1200"/>
              </a:spcBef>
            </a:pPr>
            <a:r>
              <a:rPr lang="da-DK" dirty="0"/>
              <a:t>Kompetent juridisk rådgivning om menighedsrådets opgaver</a:t>
            </a:r>
          </a:p>
          <a:p>
            <a:pPr>
              <a:spcBef>
                <a:spcPts val="1200"/>
              </a:spcBef>
            </a:pPr>
            <a:r>
              <a:rPr lang="da-DK" dirty="0"/>
              <a:t>Hjælp til at finde løsninger – set fra menighedsrådets synspunkt</a:t>
            </a:r>
          </a:p>
          <a:p>
            <a:pPr>
              <a:spcBef>
                <a:spcPts val="1200"/>
              </a:spcBef>
            </a:pPr>
            <a:r>
              <a:rPr lang="da-DK" dirty="0"/>
              <a:t>Indflydelse på folkekirkens overenskomster</a:t>
            </a:r>
          </a:p>
          <a:p>
            <a:pPr>
              <a:spcBef>
                <a:spcPts val="1200"/>
              </a:spcBef>
            </a:pPr>
            <a:r>
              <a:rPr lang="da-DK" dirty="0"/>
              <a:t>Vi er din forening!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452" y="6683924"/>
            <a:ext cx="288032" cy="179584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8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5938346"/>
      </p:ext>
    </p:extLst>
  </p:cSld>
  <p:clrMapOvr>
    <a:masterClrMapping/>
  </p:clrMapOvr>
</p:sld>
</file>

<file path=ppt/theme/theme1.xml><?xml version="1.0" encoding="utf-8"?>
<a:theme xmlns:a="http://schemas.openxmlformats.org/drawingml/2006/main" name="Tom_powerpointskabelon">
  <a:themeElements>
    <a:clrScheme name="Landforeningen af menighedsråd">
      <a:dk1>
        <a:sysClr val="windowText" lastClr="000000"/>
      </a:dk1>
      <a:lt1>
        <a:sysClr val="window" lastClr="FFFFFF"/>
      </a:lt1>
      <a:dk2>
        <a:srgbClr val="00AE9E"/>
      </a:dk2>
      <a:lt2>
        <a:srgbClr val="FFFFFF"/>
      </a:lt2>
      <a:accent1>
        <a:srgbClr val="961B4E"/>
      </a:accent1>
      <a:accent2>
        <a:srgbClr val="BAAD97"/>
      </a:accent2>
      <a:accent3>
        <a:srgbClr val="00AE9E"/>
      </a:accent3>
      <a:accent4>
        <a:srgbClr val="6D6E71"/>
      </a:accent4>
      <a:accent5>
        <a:srgbClr val="414042"/>
      </a:accent5>
      <a:accent6>
        <a:srgbClr val="A1A1A1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 sz="25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plæg til distriktsforeninger - endelig" id="{A3705BE2-2D5A-405D-99C1-24B0F1F19A74}" vid="{A07D4D3E-FF06-4549-93E9-282BCA962A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450CD1B859DF459BAAEAA5DEEDB24C" ma:contentTypeVersion="11" ma:contentTypeDescription="Opret et nyt dokument." ma:contentTypeScope="" ma:versionID="492481f7daeac752f4cec307f3a33f68">
  <xsd:schema xmlns:xsd="http://www.w3.org/2001/XMLSchema" xmlns:xs="http://www.w3.org/2001/XMLSchema" xmlns:p="http://schemas.microsoft.com/office/2006/metadata/properties" xmlns:ns2="c37aef38-7f15-4758-9959-85aebcb30ad3" xmlns:ns3="57681b67-ce89-4dca-a743-dc2da577d2c4" targetNamespace="http://schemas.microsoft.com/office/2006/metadata/properties" ma:root="true" ma:fieldsID="b8a82c61cd9aeb20739fa1fdbaaa620b" ns2:_="" ns3:_="">
    <xsd:import namespace="c37aef38-7f15-4758-9959-85aebcb30ad3"/>
    <xsd:import namespace="57681b67-ce89-4dca-a743-dc2da577d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aef38-7f15-4758-9959-85aebcb30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81b67-ce89-4dca-a743-dc2da577d2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5B701-12B7-4844-8458-4B037EA4A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2BB4FB-0C5A-42AD-A477-22BA0D363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aef38-7f15-4758-9959-85aebcb30ad3"/>
    <ds:schemaRef ds:uri="57681b67-ce89-4dca-a743-dc2da577d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BA4A74-3D17-419D-BCE6-3D614DBC2AE5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57681b67-ce89-4dca-a743-dc2da577d2c4"/>
    <ds:schemaRef ds:uri="c37aef38-7f15-4758-9959-85aebcb30ad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jeres-forening (1)</Template>
  <TotalTime>2</TotalTime>
  <Words>344</Words>
  <Application>Microsoft Office PowerPoint</Application>
  <PresentationFormat>Skærmshow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Tom_powerpointskabelon</vt:lpstr>
      <vt:lpstr>Jeres forening</vt:lpstr>
      <vt:lpstr>Om Landsforeningen af Menighedsråd</vt:lpstr>
      <vt:lpstr>PowerPoint-præsentation</vt:lpstr>
      <vt:lpstr>Et fællesskab af menighedsråd</vt:lpstr>
      <vt:lpstr>PowerPoint-præsentation</vt:lpstr>
      <vt:lpstr>Vi er til for dig! </vt:lpstr>
      <vt:lpstr>Vi er til for dig! </vt:lpstr>
      <vt:lpstr>Vi er til for dig!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Bøgholm</dc:creator>
  <cp:lastModifiedBy>Louise Bøgholm</cp:lastModifiedBy>
  <cp:revision>2</cp:revision>
  <dcterms:created xsi:type="dcterms:W3CDTF">2024-10-30T13:29:29Z</dcterms:created>
  <dcterms:modified xsi:type="dcterms:W3CDTF">2024-10-30T13:31:38Z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0x01010030450CD1B859DF459BAAEAA5DEEDB24C</vt:lpwstr>
  </property>
  <property fmtid="{D5CDD505-2E9C-101B-9397-08002B2CF9AE}" pid="4" name="Order">
    <vt:r8>10000</vt:r8>
  </property>
</Properties>
</file>