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88"/>
  </p:notesMasterIdLst>
  <p:handoutMasterIdLst>
    <p:handoutMasterId r:id="rId89"/>
  </p:handoutMasterIdLst>
  <p:sldIdLst>
    <p:sldId id="258" r:id="rId2"/>
    <p:sldId id="260" r:id="rId3"/>
    <p:sldId id="365" r:id="rId4"/>
    <p:sldId id="366" r:id="rId5"/>
    <p:sldId id="257" r:id="rId6"/>
    <p:sldId id="357" r:id="rId7"/>
    <p:sldId id="261" r:id="rId8"/>
    <p:sldId id="303" r:id="rId9"/>
    <p:sldId id="367" r:id="rId10"/>
    <p:sldId id="305" r:id="rId11"/>
    <p:sldId id="308" r:id="rId12"/>
    <p:sldId id="371" r:id="rId13"/>
    <p:sldId id="309" r:id="rId14"/>
    <p:sldId id="372" r:id="rId15"/>
    <p:sldId id="379" r:id="rId16"/>
    <p:sldId id="263" r:id="rId17"/>
    <p:sldId id="264" r:id="rId18"/>
    <p:sldId id="323" r:id="rId19"/>
    <p:sldId id="290" r:id="rId20"/>
    <p:sldId id="368" r:id="rId21"/>
    <p:sldId id="291" r:id="rId22"/>
    <p:sldId id="316" r:id="rId23"/>
    <p:sldId id="267" r:id="rId24"/>
    <p:sldId id="269" r:id="rId25"/>
    <p:sldId id="294" r:id="rId26"/>
    <p:sldId id="292" r:id="rId27"/>
    <p:sldId id="373" r:id="rId28"/>
    <p:sldId id="319" r:id="rId29"/>
    <p:sldId id="380" r:id="rId30"/>
    <p:sldId id="374" r:id="rId31"/>
    <p:sldId id="320" r:id="rId32"/>
    <p:sldId id="293" r:id="rId33"/>
    <p:sldId id="322" r:id="rId34"/>
    <p:sldId id="317" r:id="rId35"/>
    <p:sldId id="325" r:id="rId36"/>
    <p:sldId id="318" r:id="rId37"/>
    <p:sldId id="321" r:id="rId38"/>
    <p:sldId id="332" r:id="rId39"/>
    <p:sldId id="378" r:id="rId40"/>
    <p:sldId id="280" r:id="rId41"/>
    <p:sldId id="281" r:id="rId42"/>
    <p:sldId id="335" r:id="rId43"/>
    <p:sldId id="333" r:id="rId44"/>
    <p:sldId id="334" r:id="rId45"/>
    <p:sldId id="338" r:id="rId46"/>
    <p:sldId id="270" r:id="rId47"/>
    <p:sldId id="324" r:id="rId48"/>
    <p:sldId id="337" r:id="rId49"/>
    <p:sldId id="296" r:id="rId50"/>
    <p:sldId id="369" r:id="rId51"/>
    <p:sldId id="312" r:id="rId52"/>
    <p:sldId id="328" r:id="rId53"/>
    <p:sldId id="342" r:id="rId54"/>
    <p:sldId id="314" r:id="rId55"/>
    <p:sldId id="329" r:id="rId56"/>
    <p:sldId id="330" r:id="rId57"/>
    <p:sldId id="356" r:id="rId58"/>
    <p:sldId id="345" r:id="rId59"/>
    <p:sldId id="331" r:id="rId60"/>
    <p:sldId id="346" r:id="rId61"/>
    <p:sldId id="344" r:id="rId62"/>
    <p:sldId id="350" r:id="rId63"/>
    <p:sldId id="347" r:id="rId64"/>
    <p:sldId id="363" r:id="rId65"/>
    <p:sldId id="348" r:id="rId66"/>
    <p:sldId id="349" r:id="rId67"/>
    <p:sldId id="355" r:id="rId68"/>
    <p:sldId id="375" r:id="rId69"/>
    <p:sldId id="351" r:id="rId70"/>
    <p:sldId id="272" r:id="rId71"/>
    <p:sldId id="376" r:id="rId72"/>
    <p:sldId id="352" r:id="rId73"/>
    <p:sldId id="362" r:id="rId74"/>
    <p:sldId id="354" r:id="rId75"/>
    <p:sldId id="315" r:id="rId76"/>
    <p:sldId id="276" r:id="rId77"/>
    <p:sldId id="284" r:id="rId78"/>
    <p:sldId id="377" r:id="rId79"/>
    <p:sldId id="286" r:id="rId80"/>
    <p:sldId id="298" r:id="rId81"/>
    <p:sldId id="340" r:id="rId82"/>
    <p:sldId id="277" r:id="rId83"/>
    <p:sldId id="275" r:id="rId84"/>
    <p:sldId id="299" r:id="rId85"/>
    <p:sldId id="300" r:id="rId86"/>
    <p:sldId id="302" r:id="rId87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FEFFFF"/>
    <a:srgbClr val="05A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788" autoAdjust="0"/>
  </p:normalViewPr>
  <p:slideViewPr>
    <p:cSldViewPr snapToGrid="0" snapToObjects="1">
      <p:cViewPr varScale="1">
        <p:scale>
          <a:sx n="87" d="100"/>
          <a:sy n="87" d="100"/>
        </p:scale>
        <p:origin x="76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0" d="100"/>
          <a:sy n="80" d="100"/>
        </p:scale>
        <p:origin x="29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028906F3-4FB3-4888-BF54-15D19F9150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09334" y="8793283"/>
            <a:ext cx="735264" cy="3908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5EB92-9550-4ACD-9A8C-9880BE03C325}" type="slidenum">
              <a:rPr lang="da-DK" smtClean="0"/>
              <a:pPr/>
              <a:t>‹nr.›</a:t>
            </a:fld>
            <a:r>
              <a:rPr lang="da-DK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1798361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5277C-421A-4917-A4BB-E541625CD5CE}" type="datetime1">
              <a:rPr lang="da-DK" smtClean="0"/>
              <a:t>06-03-2020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A5618-6327-4C0C-BC7D-D3B071A176A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842940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F0DA9F-FB6B-48FC-BB39-FF97FE7F9605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723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F29C6C3-37E0-4B4E-B5DB-D2F1929A9CB2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0149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373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CF484B9-D7DA-4772-AF4E-0F2FDEA26ED1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6489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D7AB0D1-F7E5-43FC-8F54-F73D770FDD98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1439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07D3FA-A3BA-4083-83B8-BCE2E3EC4C31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8452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CA44EA5-DA56-4EC3-A1F1-E7F00BD6CC6B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751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46F9732-7D75-475A-8AEB-651098BDC751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9517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454E4AB-3364-42EF-9A38-A53B2ED0D3AB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6187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0245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4708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u="sng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5936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EFFF535-4C2F-4810-BA19-FDD2909E1F04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2827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55BD943-D5AF-4015-AD2C-18FEF314D822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745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52210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D9EECB8-BE78-46FA-BE5A-E4D49E6D8E6D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2622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3460418-DAAF-43BE-97AF-BFAFF88AFC9E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26114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66754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89213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08797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6794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929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21F3A5B-C382-441D-ADCC-9A645B6A18B9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53489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B525242-3268-466F-8088-7FC0FC77E2A0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3965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3CF3E28-1945-44F9-A798-5FF5636673FB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96766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57505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95438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25798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16100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EE052BF-E631-4425-801B-1D99605B8887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31403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61552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1089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35F41C4-6FB2-423C-BBA0-928F5825E82E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1889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05081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34635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91186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40152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dirty="0"/>
          </a:p>
          <a:p>
            <a:endParaRPr lang="da-DK" b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02582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34737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BF45841-E99E-4972-B91B-52849CA21F75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64032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C43CB6C-0683-45CE-81F7-D74E4C5B774B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92864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5ED0EF3-9DD9-46D5-9C21-F91C797949FD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47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22630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3777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7F8D706-24AF-437B-943C-D7ADD01DE6F3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95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40781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0480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1FA0135-7D28-49C9-8106-1078CB0BFAAC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51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27698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52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9931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53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7182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F00AA9F-CF63-4785-A955-32E0D86DA257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54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76220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55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53170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A4F3427-EC86-4004-933E-C656B34523CE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56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14573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79EEFD-C087-42FE-92BB-8F22A74BED15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57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2139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58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9783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59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6716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CCBC9D-2603-46A8-A3DE-16DA82562B5A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17288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60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75024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9060D13-F41D-4939-8C18-D55CE05604F7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61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68425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62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20529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0F6D5D1-EBC5-448C-AA62-086CF23B08EB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63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503704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64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010435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65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58386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66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31982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F6D17EA-5174-4CCB-9D94-9C85428654EE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67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93523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3EE619B-B370-4985-945F-5C100C5D8BDC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68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192425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69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1423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609496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CC9C2DB-4BBD-452C-9F9D-2C5922FCAEAC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70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125073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883AE1C-2E71-4391-B518-ED59E5C555B2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71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060185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72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81305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25B5D3-5B05-4146-AB22-5DA3407FBF15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73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208876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74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04969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75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810413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AD4FAB6-4ACF-4FC6-BE85-2DC38B6AB562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76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500234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AB1C66-381F-4C7B-BBCE-1A27186DE97D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77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295099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306D492-F550-4AC5-9B4F-B1C17A7EAB74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78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414173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920FF40-D6EA-4245-ABCE-DF2FDE9A3215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79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6219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82461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159424D-13EA-43BD-B406-9E7988F4AC04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80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856984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967757F-3A80-40CB-8026-D9CE1A5A0E7E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81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591937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B3ADA90-5CA1-40EB-8775-E246238EE630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82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164735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E57A9-C4D5-4B97-8495-CEBA06088285}" type="slidenum">
              <a:rPr lang="da-DK" smtClean="0"/>
              <a:t>83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854238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692E921-8971-4891-A6F1-D961F9FFF0D8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84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981119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7C62AD6-1A96-4B10-BA9E-DAA3C7D38C12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85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222906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D3531A0-C4E9-4F96-A27A-9ED91169B074}" type="datetime1">
              <a:rPr lang="da-DK" smtClean="0"/>
              <a:t>06-03-2020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5618-6327-4C0C-BC7D-D3B071A176AE}" type="slidenum">
              <a:rPr lang="da-DK" smtClean="0"/>
              <a:t>86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3063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noter 1">
            <a:extLst>
              <a:ext uri="{FF2B5EF4-FFF2-40B4-BE49-F238E27FC236}">
                <a16:creationId xmlns:a16="http://schemas.microsoft.com/office/drawing/2014/main" id="{01859B5A-D737-4590-9A41-723467F5E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bg>
      <p:bgPr>
        <a:solidFill>
          <a:srgbClr val="05AE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581274" y="3266676"/>
            <a:ext cx="11086985" cy="1655762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568395" y="1865007"/>
            <a:ext cx="11151380" cy="12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5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pic>
        <p:nvPicPr>
          <p:cNvPr id="19" name="Billed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0" y="6076394"/>
            <a:ext cx="1755252" cy="533126"/>
          </a:xfrm>
          <a:prstGeom prst="rect">
            <a:avLst/>
          </a:prstGeom>
        </p:spPr>
      </p:pic>
      <p:pic>
        <p:nvPicPr>
          <p:cNvPr id="21" name="Billed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618" y="2148322"/>
            <a:ext cx="3297382" cy="471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4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90399" y="1476000"/>
            <a:ext cx="11014225" cy="4536000"/>
          </a:xfrm>
        </p:spPr>
        <p:txBody>
          <a:bodyPr>
            <a:normAutofit/>
          </a:bodyPr>
          <a:lstStyle>
            <a:lvl1pPr marL="270000" indent="-27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AE9F"/>
              </a:buClr>
              <a:buFont typeface="Wingdings" charset="2"/>
              <a:buChar char="§"/>
              <a:defRPr sz="2400"/>
            </a:lvl1pPr>
            <a:lvl2pPr marL="540000" indent="-27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200"/>
            </a:lvl2pPr>
            <a:lvl3pPr marL="810000" indent="-27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 marL="1080000" indent="-27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 marL="1350000" indent="-27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0" y="6076394"/>
            <a:ext cx="1755249" cy="533126"/>
          </a:xfrm>
          <a:prstGeom prst="rect">
            <a:avLst/>
          </a:prstGeom>
        </p:spPr>
      </p:pic>
      <p:sp>
        <p:nvSpPr>
          <p:cNvPr id="12" name="Titel 6"/>
          <p:cNvSpPr>
            <a:spLocks noGrp="1"/>
          </p:cNvSpPr>
          <p:nvPr>
            <p:ph type="title"/>
          </p:nvPr>
        </p:nvSpPr>
        <p:spPr>
          <a:xfrm>
            <a:off x="590399" y="669600"/>
            <a:ext cx="11014225" cy="720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tabLst>
                <a:tab pos="1020763" algn="l"/>
              </a:tabLst>
              <a:defRPr sz="29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slidenummer 5">
            <a:extLst>
              <a:ext uri="{FF2B5EF4-FFF2-40B4-BE49-F238E27FC236}">
                <a16:creationId xmlns:a16="http://schemas.microsoft.com/office/drawing/2014/main" id="{688D5049-87F0-41C0-B660-DF79B3042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9474" y="6350000"/>
            <a:ext cx="552525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9BE44-0A8B-314A-A6DE-6486BA460DBB}" type="slidenum">
              <a:rPr lang="da-DK" smtClean="0"/>
              <a:pPr/>
              <a:t>‹nr.›</a:t>
            </a:fld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6525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90400" y="1476000"/>
            <a:ext cx="5344884" cy="4536000"/>
          </a:xfrm>
        </p:spPr>
        <p:txBody>
          <a:bodyPr>
            <a:normAutofit/>
          </a:bodyPr>
          <a:lstStyle>
            <a:lvl1pPr marL="270000" indent="-270000">
              <a:buClr>
                <a:srgbClr val="05AE9F"/>
              </a:buClr>
              <a:buFont typeface="Wingdings" charset="2"/>
              <a:buChar char="§"/>
              <a:defRPr sz="2400"/>
            </a:lvl1pPr>
            <a:lvl2pPr>
              <a:defRPr sz="2200"/>
            </a:lvl2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0" y="6076394"/>
            <a:ext cx="1755249" cy="533126"/>
          </a:xfrm>
          <a:prstGeom prst="rect">
            <a:avLst/>
          </a:prstGeom>
        </p:spPr>
      </p:pic>
      <p:sp>
        <p:nvSpPr>
          <p:cNvPr id="12" name="Titel 6"/>
          <p:cNvSpPr>
            <a:spLocks noGrp="1"/>
          </p:cNvSpPr>
          <p:nvPr>
            <p:ph type="title"/>
          </p:nvPr>
        </p:nvSpPr>
        <p:spPr>
          <a:xfrm>
            <a:off x="590399" y="669600"/>
            <a:ext cx="11014225" cy="720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tabLst>
                <a:tab pos="1020763" algn="l"/>
              </a:tabLst>
              <a:defRPr sz="29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37EBF018-477A-496B-904E-FCA6A06E0AA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57927" y="1476000"/>
            <a:ext cx="5344884" cy="4536000"/>
          </a:xfrm>
        </p:spPr>
        <p:txBody>
          <a:bodyPr>
            <a:normAutofit/>
          </a:bodyPr>
          <a:lstStyle>
            <a:lvl1pPr marL="270000" indent="-270000">
              <a:buClr>
                <a:srgbClr val="05AE9F"/>
              </a:buClr>
              <a:buFont typeface="Wingdings" charset="2"/>
              <a:buChar char="§"/>
              <a:defRPr sz="2400"/>
            </a:lvl1pPr>
            <a:lvl2pPr>
              <a:defRPr sz="2200"/>
            </a:lvl2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E163BB8-62BB-41E2-A0F6-E029152B0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9474" y="6350000"/>
            <a:ext cx="552525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9BE44-0A8B-314A-A6DE-6486BA460DBB}" type="slidenum">
              <a:rPr lang="da-DK" smtClean="0"/>
              <a:pPr/>
              <a:t>‹nr.›</a:t>
            </a:fld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4747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0" y="6076394"/>
            <a:ext cx="1755249" cy="533126"/>
          </a:xfrm>
          <a:prstGeom prst="rect">
            <a:avLst/>
          </a:prstGeom>
        </p:spPr>
      </p:pic>
      <p:sp>
        <p:nvSpPr>
          <p:cNvPr id="12" name="Titel 6"/>
          <p:cNvSpPr>
            <a:spLocks noGrp="1"/>
          </p:cNvSpPr>
          <p:nvPr>
            <p:ph type="title"/>
          </p:nvPr>
        </p:nvSpPr>
        <p:spPr>
          <a:xfrm>
            <a:off x="590399" y="669600"/>
            <a:ext cx="11014225" cy="720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tabLst>
                <a:tab pos="1020763" algn="l"/>
              </a:tabLst>
              <a:defRPr sz="29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slidenummer 5">
            <a:extLst>
              <a:ext uri="{FF2B5EF4-FFF2-40B4-BE49-F238E27FC236}">
                <a16:creationId xmlns:a16="http://schemas.microsoft.com/office/drawing/2014/main" id="{CC188A71-DAAC-4AAE-99C6-0CBE1BB18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9474" y="6350000"/>
            <a:ext cx="552525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9BE44-0A8B-314A-A6DE-6486BA460DBB}" type="slidenum">
              <a:rPr lang="da-DK" smtClean="0"/>
              <a:pPr/>
              <a:t>‹nr.›</a:t>
            </a:fld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4935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0" y="6076394"/>
            <a:ext cx="1755249" cy="5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5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 med &quot;logohus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90399" y="1476000"/>
            <a:ext cx="11014225" cy="4536000"/>
          </a:xfrm>
        </p:spPr>
        <p:txBody>
          <a:bodyPr>
            <a:normAutofit/>
          </a:bodyPr>
          <a:lstStyle>
            <a:lvl1pPr marL="270000" indent="-270000">
              <a:buClr>
                <a:srgbClr val="05AE9F"/>
              </a:buClr>
              <a:buFont typeface="Wingdings" charset="2"/>
              <a:buChar char="§"/>
              <a:defRPr sz="2400"/>
            </a:lvl1pPr>
            <a:lvl2pPr>
              <a:defRPr sz="2200"/>
            </a:lvl2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0" y="6076394"/>
            <a:ext cx="1755249" cy="533126"/>
          </a:xfrm>
          <a:prstGeom prst="rect">
            <a:avLst/>
          </a:prstGeom>
        </p:spPr>
      </p:pic>
      <p:sp>
        <p:nvSpPr>
          <p:cNvPr id="12" name="Titel 6"/>
          <p:cNvSpPr>
            <a:spLocks noGrp="1"/>
          </p:cNvSpPr>
          <p:nvPr>
            <p:ph type="title"/>
          </p:nvPr>
        </p:nvSpPr>
        <p:spPr>
          <a:xfrm>
            <a:off x="590399" y="669600"/>
            <a:ext cx="11014225" cy="720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tabLst>
                <a:tab pos="1020763" algn="l"/>
              </a:tabLst>
              <a:defRPr sz="29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slidenummer 5">
            <a:extLst>
              <a:ext uri="{FF2B5EF4-FFF2-40B4-BE49-F238E27FC236}">
                <a16:creationId xmlns:a16="http://schemas.microsoft.com/office/drawing/2014/main" id="{688D5049-87F0-41C0-B660-DF79B3042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9474" y="6350000"/>
            <a:ext cx="552525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9BE44-0A8B-314A-A6DE-6486BA460DBB}" type="slidenum">
              <a:rPr lang="da-DK" smtClean="0"/>
              <a:pPr/>
              <a:t>‹nr.›</a:t>
            </a:fld>
            <a:r>
              <a:rPr lang="da-DK" dirty="0"/>
              <a:t>.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5BEC0AB-34FE-4C08-8E0F-B281E835EE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618" y="2148322"/>
            <a:ext cx="3297382" cy="471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41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ugerdefineret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indhold 2"/>
          <p:cNvSpPr>
            <a:spLocks noGrp="1"/>
          </p:cNvSpPr>
          <p:nvPr>
            <p:ph idx="1"/>
          </p:nvPr>
        </p:nvSpPr>
        <p:spPr>
          <a:xfrm>
            <a:off x="599207" y="1763279"/>
            <a:ext cx="4107875" cy="4054057"/>
          </a:xfrm>
        </p:spPr>
        <p:txBody>
          <a:bodyPr>
            <a:normAutofit/>
          </a:bodyPr>
          <a:lstStyle>
            <a:lvl1pPr marL="228600" indent="-228600">
              <a:buClr>
                <a:srgbClr val="05AE9F"/>
              </a:buClr>
              <a:buFont typeface="Wingdings" charset="2"/>
              <a:buChar char="§"/>
              <a:defRPr sz="2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itel 6"/>
          <p:cNvSpPr>
            <a:spLocks noGrp="1"/>
          </p:cNvSpPr>
          <p:nvPr>
            <p:ph type="title"/>
          </p:nvPr>
        </p:nvSpPr>
        <p:spPr>
          <a:xfrm>
            <a:off x="599207" y="656068"/>
            <a:ext cx="4107875" cy="110721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tabLst>
                <a:tab pos="1020763" algn="l"/>
              </a:tabLst>
              <a:defRPr sz="37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1" y="6076394"/>
            <a:ext cx="1755249" cy="533126"/>
          </a:xfrm>
          <a:prstGeom prst="rect">
            <a:avLst/>
          </a:prstGeom>
        </p:spPr>
      </p:pic>
      <p:sp>
        <p:nvSpPr>
          <p:cNvPr id="7" name="Pladsholder til billede 3"/>
          <p:cNvSpPr>
            <a:spLocks noGrp="1"/>
          </p:cNvSpPr>
          <p:nvPr>
            <p:ph type="pic" sz="quarter" idx="11"/>
          </p:nvPr>
        </p:nvSpPr>
        <p:spPr>
          <a:xfrm>
            <a:off x="4991287" y="0"/>
            <a:ext cx="7212589" cy="6869113"/>
          </a:xfrm>
          <a:custGeom>
            <a:avLst/>
            <a:gdLst>
              <a:gd name="connsiteX0" fmla="*/ 0 w 7212012"/>
              <a:gd name="connsiteY0" fmla="*/ 0 h 6869113"/>
              <a:gd name="connsiteX1" fmla="*/ 7212012 w 7212012"/>
              <a:gd name="connsiteY1" fmla="*/ 0 h 6869113"/>
              <a:gd name="connsiteX2" fmla="*/ 7212012 w 7212012"/>
              <a:gd name="connsiteY2" fmla="*/ 6869113 h 6869113"/>
              <a:gd name="connsiteX3" fmla="*/ 0 w 7212012"/>
              <a:gd name="connsiteY3" fmla="*/ 6869113 h 6869113"/>
              <a:gd name="connsiteX4" fmla="*/ 0 w 7212012"/>
              <a:gd name="connsiteY4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577 w 7212589"/>
              <a:gd name="connsiteY3" fmla="*/ 6869113 h 6869113"/>
              <a:gd name="connsiteX4" fmla="*/ 0 w 7212589"/>
              <a:gd name="connsiteY4" fmla="*/ 5758490 h 6869113"/>
              <a:gd name="connsiteX5" fmla="*/ 577 w 7212589"/>
              <a:gd name="connsiteY5" fmla="*/ 0 h 6869113"/>
              <a:gd name="connsiteX0" fmla="*/ 535883 w 7747895"/>
              <a:gd name="connsiteY0" fmla="*/ 0 h 6869113"/>
              <a:gd name="connsiteX1" fmla="*/ 7747895 w 7747895"/>
              <a:gd name="connsiteY1" fmla="*/ 0 h 6869113"/>
              <a:gd name="connsiteX2" fmla="*/ 7747895 w 7747895"/>
              <a:gd name="connsiteY2" fmla="*/ 6869113 h 6869113"/>
              <a:gd name="connsiteX3" fmla="*/ 535883 w 7747895"/>
              <a:gd name="connsiteY3" fmla="*/ 6869113 h 6869113"/>
              <a:gd name="connsiteX4" fmla="*/ 530846 w 7747895"/>
              <a:gd name="connsiteY4" fmla="*/ 6035040 h 6869113"/>
              <a:gd name="connsiteX5" fmla="*/ 535306 w 7747895"/>
              <a:gd name="connsiteY5" fmla="*/ 5758490 h 6869113"/>
              <a:gd name="connsiteX6" fmla="*/ 535883 w 7747895"/>
              <a:gd name="connsiteY6" fmla="*/ 0 h 6869113"/>
              <a:gd name="connsiteX0" fmla="*/ 433138 w 7645150"/>
              <a:gd name="connsiteY0" fmla="*/ 0 h 6869113"/>
              <a:gd name="connsiteX1" fmla="*/ 7645150 w 7645150"/>
              <a:gd name="connsiteY1" fmla="*/ 0 h 6869113"/>
              <a:gd name="connsiteX2" fmla="*/ 7645150 w 7645150"/>
              <a:gd name="connsiteY2" fmla="*/ 6869113 h 6869113"/>
              <a:gd name="connsiteX3" fmla="*/ 433138 w 7645150"/>
              <a:gd name="connsiteY3" fmla="*/ 6869113 h 6869113"/>
              <a:gd name="connsiteX4" fmla="*/ 914294 w 7645150"/>
              <a:gd name="connsiteY4" fmla="*/ 5754029 h 6869113"/>
              <a:gd name="connsiteX5" fmla="*/ 432561 w 7645150"/>
              <a:gd name="connsiteY5" fmla="*/ 5758490 h 6869113"/>
              <a:gd name="connsiteX6" fmla="*/ 433138 w 7645150"/>
              <a:gd name="connsiteY6" fmla="*/ 0 h 6869113"/>
              <a:gd name="connsiteX0" fmla="*/ 405375 w 7617387"/>
              <a:gd name="connsiteY0" fmla="*/ 0 h 6869113"/>
              <a:gd name="connsiteX1" fmla="*/ 7617387 w 7617387"/>
              <a:gd name="connsiteY1" fmla="*/ 0 h 6869113"/>
              <a:gd name="connsiteX2" fmla="*/ 7617387 w 7617387"/>
              <a:gd name="connsiteY2" fmla="*/ 6869113 h 6869113"/>
              <a:gd name="connsiteX3" fmla="*/ 405375 w 7617387"/>
              <a:gd name="connsiteY3" fmla="*/ 6869113 h 6869113"/>
              <a:gd name="connsiteX4" fmla="*/ 886531 w 7617387"/>
              <a:gd name="connsiteY4" fmla="*/ 5754029 h 6869113"/>
              <a:gd name="connsiteX5" fmla="*/ 404798 w 7617387"/>
              <a:gd name="connsiteY5" fmla="*/ 5758490 h 6869113"/>
              <a:gd name="connsiteX6" fmla="*/ 405375 w 7617387"/>
              <a:gd name="connsiteY6" fmla="*/ 0 h 6869113"/>
              <a:gd name="connsiteX0" fmla="*/ 472729 w 7684741"/>
              <a:gd name="connsiteY0" fmla="*/ 0 h 6869113"/>
              <a:gd name="connsiteX1" fmla="*/ 7684741 w 7684741"/>
              <a:gd name="connsiteY1" fmla="*/ 0 h 6869113"/>
              <a:gd name="connsiteX2" fmla="*/ 7684741 w 7684741"/>
              <a:gd name="connsiteY2" fmla="*/ 6869113 h 6869113"/>
              <a:gd name="connsiteX3" fmla="*/ 472729 w 7684741"/>
              <a:gd name="connsiteY3" fmla="*/ 6869113 h 6869113"/>
              <a:gd name="connsiteX4" fmla="*/ 953885 w 7684741"/>
              <a:gd name="connsiteY4" fmla="*/ 5754029 h 6869113"/>
              <a:gd name="connsiteX5" fmla="*/ 472152 w 7684741"/>
              <a:gd name="connsiteY5" fmla="*/ 5758490 h 6869113"/>
              <a:gd name="connsiteX6" fmla="*/ 472729 w 7684741"/>
              <a:gd name="connsiteY6" fmla="*/ 0 h 6869113"/>
              <a:gd name="connsiteX0" fmla="*/ 472729 w 7684741"/>
              <a:gd name="connsiteY0" fmla="*/ 0 h 6869113"/>
              <a:gd name="connsiteX1" fmla="*/ 7684741 w 7684741"/>
              <a:gd name="connsiteY1" fmla="*/ 0 h 6869113"/>
              <a:gd name="connsiteX2" fmla="*/ 7684741 w 7684741"/>
              <a:gd name="connsiteY2" fmla="*/ 6869113 h 6869113"/>
              <a:gd name="connsiteX3" fmla="*/ 472729 w 7684741"/>
              <a:gd name="connsiteY3" fmla="*/ 6869113 h 6869113"/>
              <a:gd name="connsiteX4" fmla="*/ 953885 w 7684741"/>
              <a:gd name="connsiteY4" fmla="*/ 5754029 h 6869113"/>
              <a:gd name="connsiteX5" fmla="*/ 472152 w 7684741"/>
              <a:gd name="connsiteY5" fmla="*/ 5758490 h 6869113"/>
              <a:gd name="connsiteX6" fmla="*/ 472729 w 7684741"/>
              <a:gd name="connsiteY6" fmla="*/ 0 h 6869113"/>
              <a:gd name="connsiteX0" fmla="*/ 642912 w 7854924"/>
              <a:gd name="connsiteY0" fmla="*/ 0 h 6869113"/>
              <a:gd name="connsiteX1" fmla="*/ 7854924 w 7854924"/>
              <a:gd name="connsiteY1" fmla="*/ 0 h 6869113"/>
              <a:gd name="connsiteX2" fmla="*/ 7854924 w 7854924"/>
              <a:gd name="connsiteY2" fmla="*/ 6869113 h 6869113"/>
              <a:gd name="connsiteX3" fmla="*/ 642912 w 7854924"/>
              <a:gd name="connsiteY3" fmla="*/ 6869113 h 6869113"/>
              <a:gd name="connsiteX4" fmla="*/ 405929 w 7854924"/>
              <a:gd name="connsiteY4" fmla="*/ 6414181 h 6869113"/>
              <a:gd name="connsiteX5" fmla="*/ 1124068 w 7854924"/>
              <a:gd name="connsiteY5" fmla="*/ 5754029 h 6869113"/>
              <a:gd name="connsiteX6" fmla="*/ 642335 w 7854924"/>
              <a:gd name="connsiteY6" fmla="*/ 5758490 h 6869113"/>
              <a:gd name="connsiteX7" fmla="*/ 642912 w 7854924"/>
              <a:gd name="connsiteY7" fmla="*/ 0 h 6869113"/>
              <a:gd name="connsiteX0" fmla="*/ 461627 w 7673639"/>
              <a:gd name="connsiteY0" fmla="*/ 0 h 6869113"/>
              <a:gd name="connsiteX1" fmla="*/ 7673639 w 7673639"/>
              <a:gd name="connsiteY1" fmla="*/ 0 h 6869113"/>
              <a:gd name="connsiteX2" fmla="*/ 7673639 w 7673639"/>
              <a:gd name="connsiteY2" fmla="*/ 6869113 h 6869113"/>
              <a:gd name="connsiteX3" fmla="*/ 461627 w 7673639"/>
              <a:gd name="connsiteY3" fmla="*/ 6869113 h 6869113"/>
              <a:gd name="connsiteX4" fmla="*/ 947243 w 7673639"/>
              <a:gd name="connsiteY4" fmla="*/ 6311590 h 6869113"/>
              <a:gd name="connsiteX5" fmla="*/ 942783 w 7673639"/>
              <a:gd name="connsiteY5" fmla="*/ 5754029 h 6869113"/>
              <a:gd name="connsiteX6" fmla="*/ 461050 w 7673639"/>
              <a:gd name="connsiteY6" fmla="*/ 5758490 h 6869113"/>
              <a:gd name="connsiteX7" fmla="*/ 461627 w 7673639"/>
              <a:gd name="connsiteY7" fmla="*/ 0 h 6869113"/>
              <a:gd name="connsiteX0" fmla="*/ 708237 w 7920249"/>
              <a:gd name="connsiteY0" fmla="*/ 0 h 6869113"/>
              <a:gd name="connsiteX1" fmla="*/ 7920249 w 7920249"/>
              <a:gd name="connsiteY1" fmla="*/ 0 h 6869113"/>
              <a:gd name="connsiteX2" fmla="*/ 7920249 w 7920249"/>
              <a:gd name="connsiteY2" fmla="*/ 6869113 h 6869113"/>
              <a:gd name="connsiteX3" fmla="*/ 708237 w 7920249"/>
              <a:gd name="connsiteY3" fmla="*/ 6869113 h 6869113"/>
              <a:gd name="connsiteX4" fmla="*/ 324058 w 7920249"/>
              <a:gd name="connsiteY4" fmla="*/ 6686271 h 6869113"/>
              <a:gd name="connsiteX5" fmla="*/ 1193853 w 7920249"/>
              <a:gd name="connsiteY5" fmla="*/ 6311590 h 6869113"/>
              <a:gd name="connsiteX6" fmla="*/ 1189393 w 7920249"/>
              <a:gd name="connsiteY6" fmla="*/ 5754029 h 6869113"/>
              <a:gd name="connsiteX7" fmla="*/ 707660 w 7920249"/>
              <a:gd name="connsiteY7" fmla="*/ 5758490 h 6869113"/>
              <a:gd name="connsiteX8" fmla="*/ 708237 w 7920249"/>
              <a:gd name="connsiteY8" fmla="*/ 0 h 6869113"/>
              <a:gd name="connsiteX0" fmla="*/ 394475 w 7606487"/>
              <a:gd name="connsiteY0" fmla="*/ 0 h 6869113"/>
              <a:gd name="connsiteX1" fmla="*/ 7606487 w 7606487"/>
              <a:gd name="connsiteY1" fmla="*/ 0 h 6869113"/>
              <a:gd name="connsiteX2" fmla="*/ 7606487 w 7606487"/>
              <a:gd name="connsiteY2" fmla="*/ 6869113 h 6869113"/>
              <a:gd name="connsiteX3" fmla="*/ 394475 w 7606487"/>
              <a:gd name="connsiteY3" fmla="*/ 6869113 h 6869113"/>
              <a:gd name="connsiteX4" fmla="*/ 1388587 w 7606487"/>
              <a:gd name="connsiteY4" fmla="*/ 6302669 h 6869113"/>
              <a:gd name="connsiteX5" fmla="*/ 880091 w 7606487"/>
              <a:gd name="connsiteY5" fmla="*/ 6311590 h 6869113"/>
              <a:gd name="connsiteX6" fmla="*/ 875631 w 7606487"/>
              <a:gd name="connsiteY6" fmla="*/ 5754029 h 6869113"/>
              <a:gd name="connsiteX7" fmla="*/ 393898 w 7606487"/>
              <a:gd name="connsiteY7" fmla="*/ 5758490 h 6869113"/>
              <a:gd name="connsiteX8" fmla="*/ 394475 w 7606487"/>
              <a:gd name="connsiteY8" fmla="*/ 0 h 6869113"/>
              <a:gd name="connsiteX0" fmla="*/ 394475 w 7606487"/>
              <a:gd name="connsiteY0" fmla="*/ 0 h 6869113"/>
              <a:gd name="connsiteX1" fmla="*/ 7606487 w 7606487"/>
              <a:gd name="connsiteY1" fmla="*/ 0 h 6869113"/>
              <a:gd name="connsiteX2" fmla="*/ 7606487 w 7606487"/>
              <a:gd name="connsiteY2" fmla="*/ 6869113 h 6869113"/>
              <a:gd name="connsiteX3" fmla="*/ 394475 w 7606487"/>
              <a:gd name="connsiteY3" fmla="*/ 6869113 h 6869113"/>
              <a:gd name="connsiteX4" fmla="*/ 1388587 w 7606487"/>
              <a:gd name="connsiteY4" fmla="*/ 6302669 h 6869113"/>
              <a:gd name="connsiteX5" fmla="*/ 880091 w 7606487"/>
              <a:gd name="connsiteY5" fmla="*/ 6311590 h 6869113"/>
              <a:gd name="connsiteX6" fmla="*/ 875631 w 7606487"/>
              <a:gd name="connsiteY6" fmla="*/ 5754029 h 6869113"/>
              <a:gd name="connsiteX7" fmla="*/ 393898 w 7606487"/>
              <a:gd name="connsiteY7" fmla="*/ 5758490 h 6869113"/>
              <a:gd name="connsiteX8" fmla="*/ 394475 w 7606487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0392 w 7596788"/>
              <a:gd name="connsiteY5" fmla="*/ 6311590 h 6869113"/>
              <a:gd name="connsiteX6" fmla="*/ 865932 w 7596788"/>
              <a:gd name="connsiteY6" fmla="*/ 5754029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0392 w 7596788"/>
              <a:gd name="connsiteY5" fmla="*/ 6311590 h 6869113"/>
              <a:gd name="connsiteX6" fmla="*/ 865932 w 7596788"/>
              <a:gd name="connsiteY6" fmla="*/ 5754029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0392 w 7596788"/>
              <a:gd name="connsiteY5" fmla="*/ 6311590 h 6869113"/>
              <a:gd name="connsiteX6" fmla="*/ 865932 w 7596788"/>
              <a:gd name="connsiteY6" fmla="*/ 5754029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0392 w 7596788"/>
              <a:gd name="connsiteY5" fmla="*/ 6311590 h 6869113"/>
              <a:gd name="connsiteX6" fmla="*/ 865932 w 7596788"/>
              <a:gd name="connsiteY6" fmla="*/ 5754029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62003 w 7596788"/>
              <a:gd name="connsiteY5" fmla="*/ 6315784 h 6869113"/>
              <a:gd name="connsiteX6" fmla="*/ 865932 w 7596788"/>
              <a:gd name="connsiteY6" fmla="*/ 5754029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62003 w 7596788"/>
              <a:gd name="connsiteY5" fmla="*/ 6315784 h 6869113"/>
              <a:gd name="connsiteX6" fmla="*/ 865932 w 7596788"/>
              <a:gd name="connsiteY6" fmla="*/ 5754029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0392 w 7596788"/>
              <a:gd name="connsiteY5" fmla="*/ 6319979 h 6869113"/>
              <a:gd name="connsiteX6" fmla="*/ 865932 w 7596788"/>
              <a:gd name="connsiteY6" fmla="*/ 5754029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0392 w 7596788"/>
              <a:gd name="connsiteY5" fmla="*/ 6319979 h 6869113"/>
              <a:gd name="connsiteX6" fmla="*/ 865932 w 7596788"/>
              <a:gd name="connsiteY6" fmla="*/ 5754029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0392 w 7596788"/>
              <a:gd name="connsiteY5" fmla="*/ 6319979 h 6869113"/>
              <a:gd name="connsiteX6" fmla="*/ 870127 w 7596788"/>
              <a:gd name="connsiteY6" fmla="*/ 5758223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0392 w 7596788"/>
              <a:gd name="connsiteY5" fmla="*/ 6319979 h 6869113"/>
              <a:gd name="connsiteX6" fmla="*/ 870127 w 7596788"/>
              <a:gd name="connsiteY6" fmla="*/ 5758223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8781 w 7596788"/>
              <a:gd name="connsiteY5" fmla="*/ 6319979 h 6869113"/>
              <a:gd name="connsiteX6" fmla="*/ 870127 w 7596788"/>
              <a:gd name="connsiteY6" fmla="*/ 5758223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66198 w 7596788"/>
              <a:gd name="connsiteY5" fmla="*/ 6319979 h 6869113"/>
              <a:gd name="connsiteX6" fmla="*/ 870127 w 7596788"/>
              <a:gd name="connsiteY6" fmla="*/ 5758223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4587 w 7596788"/>
              <a:gd name="connsiteY5" fmla="*/ 6319979 h 6869113"/>
              <a:gd name="connsiteX6" fmla="*/ 870127 w 7596788"/>
              <a:gd name="connsiteY6" fmla="*/ 5758223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1015644 w 7212589"/>
              <a:gd name="connsiteY3" fmla="*/ 6864918 h 6869113"/>
              <a:gd name="connsiteX4" fmla="*/ 994689 w 7212589"/>
              <a:gd name="connsiteY4" fmla="*/ 6302669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58490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1015644 w 7212589"/>
              <a:gd name="connsiteY3" fmla="*/ 6864918 h 6869113"/>
              <a:gd name="connsiteX4" fmla="*/ 994689 w 7212589"/>
              <a:gd name="connsiteY4" fmla="*/ 6302669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58490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4918 h 6869113"/>
              <a:gd name="connsiteX4" fmla="*/ 994689 w 7212589"/>
              <a:gd name="connsiteY4" fmla="*/ 6302669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58490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4918 h 6869113"/>
              <a:gd name="connsiteX4" fmla="*/ 994689 w 7212589"/>
              <a:gd name="connsiteY4" fmla="*/ 6302669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58490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4918 h 6869113"/>
              <a:gd name="connsiteX4" fmla="*/ 994689 w 7212589"/>
              <a:gd name="connsiteY4" fmla="*/ 6302669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58490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4689 w 7212589"/>
              <a:gd name="connsiteY4" fmla="*/ 6302669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58490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58490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58490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6687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6687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0388 w 7212589"/>
              <a:gd name="connsiteY5" fmla="*/ 6319979 h 6869113"/>
              <a:gd name="connsiteX6" fmla="*/ 489103 w 7212589"/>
              <a:gd name="connsiteY6" fmla="*/ 575187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0388 w 7212589"/>
              <a:gd name="connsiteY5" fmla="*/ 6319979 h 6869113"/>
              <a:gd name="connsiteX6" fmla="*/ 489103 w 7212589"/>
              <a:gd name="connsiteY6" fmla="*/ 575187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0388 w 7212589"/>
              <a:gd name="connsiteY5" fmla="*/ 6319979 h 6869113"/>
              <a:gd name="connsiteX6" fmla="*/ 489103 w 7212589"/>
              <a:gd name="connsiteY6" fmla="*/ 575822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87213 w 7212589"/>
              <a:gd name="connsiteY5" fmla="*/ 6313629 h 6869113"/>
              <a:gd name="connsiteX6" fmla="*/ 489103 w 7212589"/>
              <a:gd name="connsiteY6" fmla="*/ 575822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3563 w 7212589"/>
              <a:gd name="connsiteY5" fmla="*/ 6313629 h 6869113"/>
              <a:gd name="connsiteX6" fmla="*/ 489103 w 7212589"/>
              <a:gd name="connsiteY6" fmla="*/ 575822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10039 h 6869113"/>
              <a:gd name="connsiteX5" fmla="*/ 493563 w 7212589"/>
              <a:gd name="connsiteY5" fmla="*/ 6313629 h 6869113"/>
              <a:gd name="connsiteX6" fmla="*/ 489103 w 7212589"/>
              <a:gd name="connsiteY6" fmla="*/ 575822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10039 h 6869113"/>
              <a:gd name="connsiteX5" fmla="*/ 493563 w 7212589"/>
              <a:gd name="connsiteY5" fmla="*/ 6313629 h 6869113"/>
              <a:gd name="connsiteX6" fmla="*/ 489103 w 7212589"/>
              <a:gd name="connsiteY6" fmla="*/ 575822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10039 h 6869113"/>
              <a:gd name="connsiteX5" fmla="*/ 493563 w 7212589"/>
              <a:gd name="connsiteY5" fmla="*/ 6313629 h 6869113"/>
              <a:gd name="connsiteX6" fmla="*/ 489103 w 7212589"/>
              <a:gd name="connsiteY6" fmla="*/ 575822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12589" h="6869113">
                <a:moveTo>
                  <a:pt x="577" y="0"/>
                </a:moveTo>
                <a:lnTo>
                  <a:pt x="7212589" y="0"/>
                </a:lnTo>
                <a:lnTo>
                  <a:pt x="7212589" y="6869113"/>
                </a:lnTo>
                <a:lnTo>
                  <a:pt x="994672" y="6869113"/>
                </a:lnTo>
                <a:cubicBezTo>
                  <a:pt x="991183" y="6624720"/>
                  <a:pt x="994309" y="6443103"/>
                  <a:pt x="990495" y="6310039"/>
                </a:cubicBezTo>
                <a:lnTo>
                  <a:pt x="493563" y="6313629"/>
                </a:lnTo>
                <a:cubicBezTo>
                  <a:pt x="491651" y="6162184"/>
                  <a:pt x="493509" y="5938074"/>
                  <a:pt x="489103" y="5758223"/>
                </a:cubicBezTo>
                <a:cubicBezTo>
                  <a:pt x="284506" y="5764920"/>
                  <a:pt x="231178" y="5757280"/>
                  <a:pt x="0" y="5760529"/>
                </a:cubicBezTo>
                <a:cubicBezTo>
                  <a:pt x="192" y="3841032"/>
                  <a:pt x="385" y="1919497"/>
                  <a:pt x="57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7554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ugerdefineret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>
            <a:hlinkHover r:id="" action="ppaction://noaction" highlightClick="1"/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4464"/>
            <a:ext cx="5986272" cy="1115568"/>
          </a:xfrm>
          <a:prstGeom prst="rect">
            <a:avLst/>
          </a:prstGeom>
        </p:spPr>
      </p:pic>
      <p:sp>
        <p:nvSpPr>
          <p:cNvPr id="12" name="Pladsholder til indhold 2"/>
          <p:cNvSpPr>
            <a:spLocks noGrp="1"/>
          </p:cNvSpPr>
          <p:nvPr>
            <p:ph idx="1"/>
          </p:nvPr>
        </p:nvSpPr>
        <p:spPr>
          <a:xfrm>
            <a:off x="599207" y="1763279"/>
            <a:ext cx="7012876" cy="4054057"/>
          </a:xfrm>
        </p:spPr>
        <p:txBody>
          <a:bodyPr>
            <a:normAutofit/>
          </a:bodyPr>
          <a:lstStyle>
            <a:lvl1pPr marL="228600" indent="-228600">
              <a:buClr>
                <a:srgbClr val="05AE9F"/>
              </a:buClr>
              <a:buFont typeface="Wingdings" charset="2"/>
              <a:buChar char="§"/>
              <a:defRPr sz="2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itel 6"/>
          <p:cNvSpPr>
            <a:spLocks noGrp="1"/>
          </p:cNvSpPr>
          <p:nvPr>
            <p:ph type="title"/>
          </p:nvPr>
        </p:nvSpPr>
        <p:spPr>
          <a:xfrm>
            <a:off x="599207" y="656068"/>
            <a:ext cx="7012876" cy="110721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tabLst>
                <a:tab pos="1020763" algn="l"/>
              </a:tabLst>
              <a:defRPr sz="37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1" y="6076394"/>
            <a:ext cx="1755249" cy="533126"/>
          </a:xfrm>
          <a:prstGeom prst="rect">
            <a:avLst/>
          </a:prstGeom>
        </p:spPr>
      </p:pic>
      <p:sp>
        <p:nvSpPr>
          <p:cNvPr id="8" name="Pladsholder til billede 3"/>
          <p:cNvSpPr>
            <a:spLocks noGrp="1"/>
          </p:cNvSpPr>
          <p:nvPr>
            <p:ph type="pic" sz="quarter" idx="12"/>
          </p:nvPr>
        </p:nvSpPr>
        <p:spPr>
          <a:xfrm>
            <a:off x="8124971" y="-4812"/>
            <a:ext cx="4069940" cy="6873925"/>
          </a:xfrm>
          <a:custGeom>
            <a:avLst/>
            <a:gdLst>
              <a:gd name="connsiteX0" fmla="*/ 0 w 7212012"/>
              <a:gd name="connsiteY0" fmla="*/ 0 h 6869113"/>
              <a:gd name="connsiteX1" fmla="*/ 7212012 w 7212012"/>
              <a:gd name="connsiteY1" fmla="*/ 0 h 6869113"/>
              <a:gd name="connsiteX2" fmla="*/ 7212012 w 7212012"/>
              <a:gd name="connsiteY2" fmla="*/ 6869113 h 6869113"/>
              <a:gd name="connsiteX3" fmla="*/ 0 w 7212012"/>
              <a:gd name="connsiteY3" fmla="*/ 6869113 h 6869113"/>
              <a:gd name="connsiteX4" fmla="*/ 0 w 7212012"/>
              <a:gd name="connsiteY4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577 w 7212589"/>
              <a:gd name="connsiteY3" fmla="*/ 6869113 h 6869113"/>
              <a:gd name="connsiteX4" fmla="*/ 0 w 7212589"/>
              <a:gd name="connsiteY4" fmla="*/ 5758490 h 6869113"/>
              <a:gd name="connsiteX5" fmla="*/ 577 w 7212589"/>
              <a:gd name="connsiteY5" fmla="*/ 0 h 6869113"/>
              <a:gd name="connsiteX0" fmla="*/ 535883 w 7747895"/>
              <a:gd name="connsiteY0" fmla="*/ 0 h 6869113"/>
              <a:gd name="connsiteX1" fmla="*/ 7747895 w 7747895"/>
              <a:gd name="connsiteY1" fmla="*/ 0 h 6869113"/>
              <a:gd name="connsiteX2" fmla="*/ 7747895 w 7747895"/>
              <a:gd name="connsiteY2" fmla="*/ 6869113 h 6869113"/>
              <a:gd name="connsiteX3" fmla="*/ 535883 w 7747895"/>
              <a:gd name="connsiteY3" fmla="*/ 6869113 h 6869113"/>
              <a:gd name="connsiteX4" fmla="*/ 530846 w 7747895"/>
              <a:gd name="connsiteY4" fmla="*/ 6035040 h 6869113"/>
              <a:gd name="connsiteX5" fmla="*/ 535306 w 7747895"/>
              <a:gd name="connsiteY5" fmla="*/ 5758490 h 6869113"/>
              <a:gd name="connsiteX6" fmla="*/ 535883 w 7747895"/>
              <a:gd name="connsiteY6" fmla="*/ 0 h 6869113"/>
              <a:gd name="connsiteX0" fmla="*/ 433138 w 7645150"/>
              <a:gd name="connsiteY0" fmla="*/ 0 h 6869113"/>
              <a:gd name="connsiteX1" fmla="*/ 7645150 w 7645150"/>
              <a:gd name="connsiteY1" fmla="*/ 0 h 6869113"/>
              <a:gd name="connsiteX2" fmla="*/ 7645150 w 7645150"/>
              <a:gd name="connsiteY2" fmla="*/ 6869113 h 6869113"/>
              <a:gd name="connsiteX3" fmla="*/ 433138 w 7645150"/>
              <a:gd name="connsiteY3" fmla="*/ 6869113 h 6869113"/>
              <a:gd name="connsiteX4" fmla="*/ 914294 w 7645150"/>
              <a:gd name="connsiteY4" fmla="*/ 5754029 h 6869113"/>
              <a:gd name="connsiteX5" fmla="*/ 432561 w 7645150"/>
              <a:gd name="connsiteY5" fmla="*/ 5758490 h 6869113"/>
              <a:gd name="connsiteX6" fmla="*/ 433138 w 7645150"/>
              <a:gd name="connsiteY6" fmla="*/ 0 h 6869113"/>
              <a:gd name="connsiteX0" fmla="*/ 405375 w 7617387"/>
              <a:gd name="connsiteY0" fmla="*/ 0 h 6869113"/>
              <a:gd name="connsiteX1" fmla="*/ 7617387 w 7617387"/>
              <a:gd name="connsiteY1" fmla="*/ 0 h 6869113"/>
              <a:gd name="connsiteX2" fmla="*/ 7617387 w 7617387"/>
              <a:gd name="connsiteY2" fmla="*/ 6869113 h 6869113"/>
              <a:gd name="connsiteX3" fmla="*/ 405375 w 7617387"/>
              <a:gd name="connsiteY3" fmla="*/ 6869113 h 6869113"/>
              <a:gd name="connsiteX4" fmla="*/ 886531 w 7617387"/>
              <a:gd name="connsiteY4" fmla="*/ 5754029 h 6869113"/>
              <a:gd name="connsiteX5" fmla="*/ 404798 w 7617387"/>
              <a:gd name="connsiteY5" fmla="*/ 5758490 h 6869113"/>
              <a:gd name="connsiteX6" fmla="*/ 405375 w 7617387"/>
              <a:gd name="connsiteY6" fmla="*/ 0 h 6869113"/>
              <a:gd name="connsiteX0" fmla="*/ 472729 w 7684741"/>
              <a:gd name="connsiteY0" fmla="*/ 0 h 6869113"/>
              <a:gd name="connsiteX1" fmla="*/ 7684741 w 7684741"/>
              <a:gd name="connsiteY1" fmla="*/ 0 h 6869113"/>
              <a:gd name="connsiteX2" fmla="*/ 7684741 w 7684741"/>
              <a:gd name="connsiteY2" fmla="*/ 6869113 h 6869113"/>
              <a:gd name="connsiteX3" fmla="*/ 472729 w 7684741"/>
              <a:gd name="connsiteY3" fmla="*/ 6869113 h 6869113"/>
              <a:gd name="connsiteX4" fmla="*/ 953885 w 7684741"/>
              <a:gd name="connsiteY4" fmla="*/ 5754029 h 6869113"/>
              <a:gd name="connsiteX5" fmla="*/ 472152 w 7684741"/>
              <a:gd name="connsiteY5" fmla="*/ 5758490 h 6869113"/>
              <a:gd name="connsiteX6" fmla="*/ 472729 w 7684741"/>
              <a:gd name="connsiteY6" fmla="*/ 0 h 6869113"/>
              <a:gd name="connsiteX0" fmla="*/ 472729 w 7684741"/>
              <a:gd name="connsiteY0" fmla="*/ 0 h 6869113"/>
              <a:gd name="connsiteX1" fmla="*/ 7684741 w 7684741"/>
              <a:gd name="connsiteY1" fmla="*/ 0 h 6869113"/>
              <a:gd name="connsiteX2" fmla="*/ 7684741 w 7684741"/>
              <a:gd name="connsiteY2" fmla="*/ 6869113 h 6869113"/>
              <a:gd name="connsiteX3" fmla="*/ 472729 w 7684741"/>
              <a:gd name="connsiteY3" fmla="*/ 6869113 h 6869113"/>
              <a:gd name="connsiteX4" fmla="*/ 953885 w 7684741"/>
              <a:gd name="connsiteY4" fmla="*/ 5754029 h 6869113"/>
              <a:gd name="connsiteX5" fmla="*/ 472152 w 7684741"/>
              <a:gd name="connsiteY5" fmla="*/ 5758490 h 6869113"/>
              <a:gd name="connsiteX6" fmla="*/ 472729 w 7684741"/>
              <a:gd name="connsiteY6" fmla="*/ 0 h 6869113"/>
              <a:gd name="connsiteX0" fmla="*/ 642912 w 7854924"/>
              <a:gd name="connsiteY0" fmla="*/ 0 h 6869113"/>
              <a:gd name="connsiteX1" fmla="*/ 7854924 w 7854924"/>
              <a:gd name="connsiteY1" fmla="*/ 0 h 6869113"/>
              <a:gd name="connsiteX2" fmla="*/ 7854924 w 7854924"/>
              <a:gd name="connsiteY2" fmla="*/ 6869113 h 6869113"/>
              <a:gd name="connsiteX3" fmla="*/ 642912 w 7854924"/>
              <a:gd name="connsiteY3" fmla="*/ 6869113 h 6869113"/>
              <a:gd name="connsiteX4" fmla="*/ 405929 w 7854924"/>
              <a:gd name="connsiteY4" fmla="*/ 6414181 h 6869113"/>
              <a:gd name="connsiteX5" fmla="*/ 1124068 w 7854924"/>
              <a:gd name="connsiteY5" fmla="*/ 5754029 h 6869113"/>
              <a:gd name="connsiteX6" fmla="*/ 642335 w 7854924"/>
              <a:gd name="connsiteY6" fmla="*/ 5758490 h 6869113"/>
              <a:gd name="connsiteX7" fmla="*/ 642912 w 7854924"/>
              <a:gd name="connsiteY7" fmla="*/ 0 h 6869113"/>
              <a:gd name="connsiteX0" fmla="*/ 461627 w 7673639"/>
              <a:gd name="connsiteY0" fmla="*/ 0 h 6869113"/>
              <a:gd name="connsiteX1" fmla="*/ 7673639 w 7673639"/>
              <a:gd name="connsiteY1" fmla="*/ 0 h 6869113"/>
              <a:gd name="connsiteX2" fmla="*/ 7673639 w 7673639"/>
              <a:gd name="connsiteY2" fmla="*/ 6869113 h 6869113"/>
              <a:gd name="connsiteX3" fmla="*/ 461627 w 7673639"/>
              <a:gd name="connsiteY3" fmla="*/ 6869113 h 6869113"/>
              <a:gd name="connsiteX4" fmla="*/ 947243 w 7673639"/>
              <a:gd name="connsiteY4" fmla="*/ 6311590 h 6869113"/>
              <a:gd name="connsiteX5" fmla="*/ 942783 w 7673639"/>
              <a:gd name="connsiteY5" fmla="*/ 5754029 h 6869113"/>
              <a:gd name="connsiteX6" fmla="*/ 461050 w 7673639"/>
              <a:gd name="connsiteY6" fmla="*/ 5758490 h 6869113"/>
              <a:gd name="connsiteX7" fmla="*/ 461627 w 7673639"/>
              <a:gd name="connsiteY7" fmla="*/ 0 h 6869113"/>
              <a:gd name="connsiteX0" fmla="*/ 708237 w 7920249"/>
              <a:gd name="connsiteY0" fmla="*/ 0 h 6869113"/>
              <a:gd name="connsiteX1" fmla="*/ 7920249 w 7920249"/>
              <a:gd name="connsiteY1" fmla="*/ 0 h 6869113"/>
              <a:gd name="connsiteX2" fmla="*/ 7920249 w 7920249"/>
              <a:gd name="connsiteY2" fmla="*/ 6869113 h 6869113"/>
              <a:gd name="connsiteX3" fmla="*/ 708237 w 7920249"/>
              <a:gd name="connsiteY3" fmla="*/ 6869113 h 6869113"/>
              <a:gd name="connsiteX4" fmla="*/ 324058 w 7920249"/>
              <a:gd name="connsiteY4" fmla="*/ 6686271 h 6869113"/>
              <a:gd name="connsiteX5" fmla="*/ 1193853 w 7920249"/>
              <a:gd name="connsiteY5" fmla="*/ 6311590 h 6869113"/>
              <a:gd name="connsiteX6" fmla="*/ 1189393 w 7920249"/>
              <a:gd name="connsiteY6" fmla="*/ 5754029 h 6869113"/>
              <a:gd name="connsiteX7" fmla="*/ 707660 w 7920249"/>
              <a:gd name="connsiteY7" fmla="*/ 5758490 h 6869113"/>
              <a:gd name="connsiteX8" fmla="*/ 708237 w 7920249"/>
              <a:gd name="connsiteY8" fmla="*/ 0 h 6869113"/>
              <a:gd name="connsiteX0" fmla="*/ 394475 w 7606487"/>
              <a:gd name="connsiteY0" fmla="*/ 0 h 6869113"/>
              <a:gd name="connsiteX1" fmla="*/ 7606487 w 7606487"/>
              <a:gd name="connsiteY1" fmla="*/ 0 h 6869113"/>
              <a:gd name="connsiteX2" fmla="*/ 7606487 w 7606487"/>
              <a:gd name="connsiteY2" fmla="*/ 6869113 h 6869113"/>
              <a:gd name="connsiteX3" fmla="*/ 394475 w 7606487"/>
              <a:gd name="connsiteY3" fmla="*/ 6869113 h 6869113"/>
              <a:gd name="connsiteX4" fmla="*/ 1388587 w 7606487"/>
              <a:gd name="connsiteY4" fmla="*/ 6302669 h 6869113"/>
              <a:gd name="connsiteX5" fmla="*/ 880091 w 7606487"/>
              <a:gd name="connsiteY5" fmla="*/ 6311590 h 6869113"/>
              <a:gd name="connsiteX6" fmla="*/ 875631 w 7606487"/>
              <a:gd name="connsiteY6" fmla="*/ 5754029 h 6869113"/>
              <a:gd name="connsiteX7" fmla="*/ 393898 w 7606487"/>
              <a:gd name="connsiteY7" fmla="*/ 5758490 h 6869113"/>
              <a:gd name="connsiteX8" fmla="*/ 394475 w 7606487"/>
              <a:gd name="connsiteY8" fmla="*/ 0 h 6869113"/>
              <a:gd name="connsiteX0" fmla="*/ 394475 w 7606487"/>
              <a:gd name="connsiteY0" fmla="*/ 0 h 6869113"/>
              <a:gd name="connsiteX1" fmla="*/ 7606487 w 7606487"/>
              <a:gd name="connsiteY1" fmla="*/ 0 h 6869113"/>
              <a:gd name="connsiteX2" fmla="*/ 7606487 w 7606487"/>
              <a:gd name="connsiteY2" fmla="*/ 6869113 h 6869113"/>
              <a:gd name="connsiteX3" fmla="*/ 394475 w 7606487"/>
              <a:gd name="connsiteY3" fmla="*/ 6869113 h 6869113"/>
              <a:gd name="connsiteX4" fmla="*/ 1388587 w 7606487"/>
              <a:gd name="connsiteY4" fmla="*/ 6302669 h 6869113"/>
              <a:gd name="connsiteX5" fmla="*/ 880091 w 7606487"/>
              <a:gd name="connsiteY5" fmla="*/ 6311590 h 6869113"/>
              <a:gd name="connsiteX6" fmla="*/ 875631 w 7606487"/>
              <a:gd name="connsiteY6" fmla="*/ 5754029 h 6869113"/>
              <a:gd name="connsiteX7" fmla="*/ 393898 w 7606487"/>
              <a:gd name="connsiteY7" fmla="*/ 5758490 h 6869113"/>
              <a:gd name="connsiteX8" fmla="*/ 394475 w 7606487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0392 w 7596788"/>
              <a:gd name="connsiteY5" fmla="*/ 6311590 h 6869113"/>
              <a:gd name="connsiteX6" fmla="*/ 865932 w 7596788"/>
              <a:gd name="connsiteY6" fmla="*/ 5754029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0392 w 7596788"/>
              <a:gd name="connsiteY5" fmla="*/ 6311590 h 6869113"/>
              <a:gd name="connsiteX6" fmla="*/ 865932 w 7596788"/>
              <a:gd name="connsiteY6" fmla="*/ 5754029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0392 w 7596788"/>
              <a:gd name="connsiteY5" fmla="*/ 6311590 h 6869113"/>
              <a:gd name="connsiteX6" fmla="*/ 865932 w 7596788"/>
              <a:gd name="connsiteY6" fmla="*/ 5754029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0392 w 7596788"/>
              <a:gd name="connsiteY5" fmla="*/ 6311590 h 6869113"/>
              <a:gd name="connsiteX6" fmla="*/ 865932 w 7596788"/>
              <a:gd name="connsiteY6" fmla="*/ 5754029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62003 w 7596788"/>
              <a:gd name="connsiteY5" fmla="*/ 6315784 h 6869113"/>
              <a:gd name="connsiteX6" fmla="*/ 865932 w 7596788"/>
              <a:gd name="connsiteY6" fmla="*/ 5754029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62003 w 7596788"/>
              <a:gd name="connsiteY5" fmla="*/ 6315784 h 6869113"/>
              <a:gd name="connsiteX6" fmla="*/ 865932 w 7596788"/>
              <a:gd name="connsiteY6" fmla="*/ 5754029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0392 w 7596788"/>
              <a:gd name="connsiteY5" fmla="*/ 6319979 h 6869113"/>
              <a:gd name="connsiteX6" fmla="*/ 865932 w 7596788"/>
              <a:gd name="connsiteY6" fmla="*/ 5754029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0392 w 7596788"/>
              <a:gd name="connsiteY5" fmla="*/ 6319979 h 6869113"/>
              <a:gd name="connsiteX6" fmla="*/ 865932 w 7596788"/>
              <a:gd name="connsiteY6" fmla="*/ 5754029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0392 w 7596788"/>
              <a:gd name="connsiteY5" fmla="*/ 6319979 h 6869113"/>
              <a:gd name="connsiteX6" fmla="*/ 870127 w 7596788"/>
              <a:gd name="connsiteY6" fmla="*/ 5758223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0392 w 7596788"/>
              <a:gd name="connsiteY5" fmla="*/ 6319979 h 6869113"/>
              <a:gd name="connsiteX6" fmla="*/ 870127 w 7596788"/>
              <a:gd name="connsiteY6" fmla="*/ 5758223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8781 w 7596788"/>
              <a:gd name="connsiteY5" fmla="*/ 6319979 h 6869113"/>
              <a:gd name="connsiteX6" fmla="*/ 870127 w 7596788"/>
              <a:gd name="connsiteY6" fmla="*/ 5758223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66198 w 7596788"/>
              <a:gd name="connsiteY5" fmla="*/ 6319979 h 6869113"/>
              <a:gd name="connsiteX6" fmla="*/ 870127 w 7596788"/>
              <a:gd name="connsiteY6" fmla="*/ 5758223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384776 w 7596788"/>
              <a:gd name="connsiteY0" fmla="*/ 0 h 6869113"/>
              <a:gd name="connsiteX1" fmla="*/ 7596788 w 7596788"/>
              <a:gd name="connsiteY1" fmla="*/ 0 h 6869113"/>
              <a:gd name="connsiteX2" fmla="*/ 7596788 w 7596788"/>
              <a:gd name="connsiteY2" fmla="*/ 6869113 h 6869113"/>
              <a:gd name="connsiteX3" fmla="*/ 384776 w 7596788"/>
              <a:gd name="connsiteY3" fmla="*/ 6869113 h 6869113"/>
              <a:gd name="connsiteX4" fmla="*/ 1378888 w 7596788"/>
              <a:gd name="connsiteY4" fmla="*/ 6302669 h 6869113"/>
              <a:gd name="connsiteX5" fmla="*/ 874587 w 7596788"/>
              <a:gd name="connsiteY5" fmla="*/ 6319979 h 6869113"/>
              <a:gd name="connsiteX6" fmla="*/ 870127 w 7596788"/>
              <a:gd name="connsiteY6" fmla="*/ 5758223 h 6869113"/>
              <a:gd name="connsiteX7" fmla="*/ 384199 w 7596788"/>
              <a:gd name="connsiteY7" fmla="*/ 5758490 h 6869113"/>
              <a:gd name="connsiteX8" fmla="*/ 384776 w 7596788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1015644 w 7212589"/>
              <a:gd name="connsiteY3" fmla="*/ 6864918 h 6869113"/>
              <a:gd name="connsiteX4" fmla="*/ 994689 w 7212589"/>
              <a:gd name="connsiteY4" fmla="*/ 6302669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58490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1015644 w 7212589"/>
              <a:gd name="connsiteY3" fmla="*/ 6864918 h 6869113"/>
              <a:gd name="connsiteX4" fmla="*/ 994689 w 7212589"/>
              <a:gd name="connsiteY4" fmla="*/ 6302669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58490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4918 h 6869113"/>
              <a:gd name="connsiteX4" fmla="*/ 994689 w 7212589"/>
              <a:gd name="connsiteY4" fmla="*/ 6302669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58490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4918 h 6869113"/>
              <a:gd name="connsiteX4" fmla="*/ 994689 w 7212589"/>
              <a:gd name="connsiteY4" fmla="*/ 6302669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58490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4918 h 6869113"/>
              <a:gd name="connsiteX4" fmla="*/ 994689 w 7212589"/>
              <a:gd name="connsiteY4" fmla="*/ 6302669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58490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4689 w 7212589"/>
              <a:gd name="connsiteY4" fmla="*/ 6302669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58490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58490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58490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6687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6687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0388 w 7212589"/>
              <a:gd name="connsiteY5" fmla="*/ 6319979 h 6869113"/>
              <a:gd name="connsiteX6" fmla="*/ 485928 w 7212589"/>
              <a:gd name="connsiteY6" fmla="*/ 575822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0388 w 7212589"/>
              <a:gd name="connsiteY5" fmla="*/ 6319979 h 6869113"/>
              <a:gd name="connsiteX6" fmla="*/ 489103 w 7212589"/>
              <a:gd name="connsiteY6" fmla="*/ 575187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0388 w 7212589"/>
              <a:gd name="connsiteY5" fmla="*/ 6319979 h 6869113"/>
              <a:gd name="connsiteX6" fmla="*/ 489103 w 7212589"/>
              <a:gd name="connsiteY6" fmla="*/ 575187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0388 w 7212589"/>
              <a:gd name="connsiteY5" fmla="*/ 6319979 h 6869113"/>
              <a:gd name="connsiteX6" fmla="*/ 489103 w 7212589"/>
              <a:gd name="connsiteY6" fmla="*/ 575822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87213 w 7212589"/>
              <a:gd name="connsiteY5" fmla="*/ 6313629 h 6869113"/>
              <a:gd name="connsiteX6" fmla="*/ 489103 w 7212589"/>
              <a:gd name="connsiteY6" fmla="*/ 575822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06864 h 6869113"/>
              <a:gd name="connsiteX5" fmla="*/ 493563 w 7212589"/>
              <a:gd name="connsiteY5" fmla="*/ 6313629 h 6869113"/>
              <a:gd name="connsiteX6" fmla="*/ 489103 w 7212589"/>
              <a:gd name="connsiteY6" fmla="*/ 575822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10039 h 6869113"/>
              <a:gd name="connsiteX5" fmla="*/ 493563 w 7212589"/>
              <a:gd name="connsiteY5" fmla="*/ 6313629 h 6869113"/>
              <a:gd name="connsiteX6" fmla="*/ 489103 w 7212589"/>
              <a:gd name="connsiteY6" fmla="*/ 575822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10039 h 6869113"/>
              <a:gd name="connsiteX5" fmla="*/ 493563 w 7212589"/>
              <a:gd name="connsiteY5" fmla="*/ 6313629 h 6869113"/>
              <a:gd name="connsiteX6" fmla="*/ 489103 w 7212589"/>
              <a:gd name="connsiteY6" fmla="*/ 575822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7212589 w 7212589"/>
              <a:gd name="connsiteY2" fmla="*/ 6869113 h 6869113"/>
              <a:gd name="connsiteX3" fmla="*/ 994672 w 7212589"/>
              <a:gd name="connsiteY3" fmla="*/ 6869113 h 6869113"/>
              <a:gd name="connsiteX4" fmla="*/ 990495 w 7212589"/>
              <a:gd name="connsiteY4" fmla="*/ 6310039 h 6869113"/>
              <a:gd name="connsiteX5" fmla="*/ 493563 w 7212589"/>
              <a:gd name="connsiteY5" fmla="*/ 6313629 h 6869113"/>
              <a:gd name="connsiteX6" fmla="*/ 489103 w 7212589"/>
              <a:gd name="connsiteY6" fmla="*/ 575822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6033494 w 7212589"/>
              <a:gd name="connsiteY2" fmla="*/ 6849863 h 6869113"/>
              <a:gd name="connsiteX3" fmla="*/ 994672 w 7212589"/>
              <a:gd name="connsiteY3" fmla="*/ 6869113 h 6869113"/>
              <a:gd name="connsiteX4" fmla="*/ 990495 w 7212589"/>
              <a:gd name="connsiteY4" fmla="*/ 6310039 h 6869113"/>
              <a:gd name="connsiteX5" fmla="*/ 493563 w 7212589"/>
              <a:gd name="connsiteY5" fmla="*/ 6313629 h 6869113"/>
              <a:gd name="connsiteX6" fmla="*/ 489103 w 7212589"/>
              <a:gd name="connsiteY6" fmla="*/ 575822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4575267 w 7212589"/>
              <a:gd name="connsiteY2" fmla="*/ 6772861 h 6869113"/>
              <a:gd name="connsiteX3" fmla="*/ 994672 w 7212589"/>
              <a:gd name="connsiteY3" fmla="*/ 6869113 h 6869113"/>
              <a:gd name="connsiteX4" fmla="*/ 990495 w 7212589"/>
              <a:gd name="connsiteY4" fmla="*/ 6310039 h 6869113"/>
              <a:gd name="connsiteX5" fmla="*/ 493563 w 7212589"/>
              <a:gd name="connsiteY5" fmla="*/ 6313629 h 6869113"/>
              <a:gd name="connsiteX6" fmla="*/ 489103 w 7212589"/>
              <a:gd name="connsiteY6" fmla="*/ 575822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7212589"/>
              <a:gd name="connsiteY0" fmla="*/ 0 h 6869113"/>
              <a:gd name="connsiteX1" fmla="*/ 7212589 w 7212589"/>
              <a:gd name="connsiteY1" fmla="*/ 0 h 6869113"/>
              <a:gd name="connsiteX2" fmla="*/ 4060316 w 7212589"/>
              <a:gd name="connsiteY2" fmla="*/ 6864301 h 6869113"/>
              <a:gd name="connsiteX3" fmla="*/ 994672 w 7212589"/>
              <a:gd name="connsiteY3" fmla="*/ 6869113 h 6869113"/>
              <a:gd name="connsiteX4" fmla="*/ 990495 w 7212589"/>
              <a:gd name="connsiteY4" fmla="*/ 6310039 h 6869113"/>
              <a:gd name="connsiteX5" fmla="*/ 493563 w 7212589"/>
              <a:gd name="connsiteY5" fmla="*/ 6313629 h 6869113"/>
              <a:gd name="connsiteX6" fmla="*/ 489103 w 7212589"/>
              <a:gd name="connsiteY6" fmla="*/ 5758223 h 6869113"/>
              <a:gd name="connsiteX7" fmla="*/ 0 w 7212589"/>
              <a:gd name="connsiteY7" fmla="*/ 5760529 h 6869113"/>
              <a:gd name="connsiteX8" fmla="*/ 577 w 7212589"/>
              <a:gd name="connsiteY8" fmla="*/ 0 h 6869113"/>
              <a:gd name="connsiteX0" fmla="*/ 577 w 4060316"/>
              <a:gd name="connsiteY0" fmla="*/ 0 h 6869113"/>
              <a:gd name="connsiteX1" fmla="*/ 3704180 w 4060316"/>
              <a:gd name="connsiteY1" fmla="*/ 14438 h 6869113"/>
              <a:gd name="connsiteX2" fmla="*/ 4060316 w 4060316"/>
              <a:gd name="connsiteY2" fmla="*/ 6864301 h 6869113"/>
              <a:gd name="connsiteX3" fmla="*/ 994672 w 4060316"/>
              <a:gd name="connsiteY3" fmla="*/ 6869113 h 6869113"/>
              <a:gd name="connsiteX4" fmla="*/ 990495 w 4060316"/>
              <a:gd name="connsiteY4" fmla="*/ 6310039 h 6869113"/>
              <a:gd name="connsiteX5" fmla="*/ 493563 w 4060316"/>
              <a:gd name="connsiteY5" fmla="*/ 6313629 h 6869113"/>
              <a:gd name="connsiteX6" fmla="*/ 489103 w 4060316"/>
              <a:gd name="connsiteY6" fmla="*/ 5758223 h 6869113"/>
              <a:gd name="connsiteX7" fmla="*/ 0 w 4060316"/>
              <a:gd name="connsiteY7" fmla="*/ 5760529 h 6869113"/>
              <a:gd name="connsiteX8" fmla="*/ 577 w 4060316"/>
              <a:gd name="connsiteY8" fmla="*/ 0 h 6869113"/>
              <a:gd name="connsiteX0" fmla="*/ 577 w 4069940"/>
              <a:gd name="connsiteY0" fmla="*/ 4812 h 6873925"/>
              <a:gd name="connsiteX1" fmla="*/ 4069940 w 4069940"/>
              <a:gd name="connsiteY1" fmla="*/ 0 h 6873925"/>
              <a:gd name="connsiteX2" fmla="*/ 4060316 w 4069940"/>
              <a:gd name="connsiteY2" fmla="*/ 6869113 h 6873925"/>
              <a:gd name="connsiteX3" fmla="*/ 994672 w 4069940"/>
              <a:gd name="connsiteY3" fmla="*/ 6873925 h 6873925"/>
              <a:gd name="connsiteX4" fmla="*/ 990495 w 4069940"/>
              <a:gd name="connsiteY4" fmla="*/ 6314851 h 6873925"/>
              <a:gd name="connsiteX5" fmla="*/ 493563 w 4069940"/>
              <a:gd name="connsiteY5" fmla="*/ 6318441 h 6873925"/>
              <a:gd name="connsiteX6" fmla="*/ 489103 w 4069940"/>
              <a:gd name="connsiteY6" fmla="*/ 5763035 h 6873925"/>
              <a:gd name="connsiteX7" fmla="*/ 0 w 4069940"/>
              <a:gd name="connsiteY7" fmla="*/ 5765341 h 6873925"/>
              <a:gd name="connsiteX8" fmla="*/ 577 w 4069940"/>
              <a:gd name="connsiteY8" fmla="*/ 4812 h 6873925"/>
              <a:gd name="connsiteX0" fmla="*/ 577 w 4069940"/>
              <a:gd name="connsiteY0" fmla="*/ 4812 h 6873925"/>
              <a:gd name="connsiteX1" fmla="*/ 4069940 w 4069940"/>
              <a:gd name="connsiteY1" fmla="*/ 0 h 6873925"/>
              <a:gd name="connsiteX2" fmla="*/ 4066666 w 4069940"/>
              <a:gd name="connsiteY2" fmla="*/ 6869113 h 6873925"/>
              <a:gd name="connsiteX3" fmla="*/ 994672 w 4069940"/>
              <a:gd name="connsiteY3" fmla="*/ 6873925 h 6873925"/>
              <a:gd name="connsiteX4" fmla="*/ 990495 w 4069940"/>
              <a:gd name="connsiteY4" fmla="*/ 6314851 h 6873925"/>
              <a:gd name="connsiteX5" fmla="*/ 493563 w 4069940"/>
              <a:gd name="connsiteY5" fmla="*/ 6318441 h 6873925"/>
              <a:gd name="connsiteX6" fmla="*/ 489103 w 4069940"/>
              <a:gd name="connsiteY6" fmla="*/ 5763035 h 6873925"/>
              <a:gd name="connsiteX7" fmla="*/ 0 w 4069940"/>
              <a:gd name="connsiteY7" fmla="*/ 5765341 h 6873925"/>
              <a:gd name="connsiteX8" fmla="*/ 577 w 4069940"/>
              <a:gd name="connsiteY8" fmla="*/ 4812 h 687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9940" h="6873925">
                <a:moveTo>
                  <a:pt x="577" y="4812"/>
                </a:moveTo>
                <a:lnTo>
                  <a:pt x="4069940" y="0"/>
                </a:lnTo>
                <a:cubicBezTo>
                  <a:pt x="4068849" y="2289704"/>
                  <a:pt x="4067757" y="4579409"/>
                  <a:pt x="4066666" y="6869113"/>
                </a:cubicBezTo>
                <a:lnTo>
                  <a:pt x="994672" y="6873925"/>
                </a:lnTo>
                <a:cubicBezTo>
                  <a:pt x="991183" y="6629532"/>
                  <a:pt x="994309" y="6447915"/>
                  <a:pt x="990495" y="6314851"/>
                </a:cubicBezTo>
                <a:lnTo>
                  <a:pt x="493563" y="6318441"/>
                </a:lnTo>
                <a:cubicBezTo>
                  <a:pt x="491651" y="6166996"/>
                  <a:pt x="493509" y="5942886"/>
                  <a:pt x="489103" y="5763035"/>
                </a:cubicBezTo>
                <a:cubicBezTo>
                  <a:pt x="284506" y="5769732"/>
                  <a:pt x="231178" y="5762092"/>
                  <a:pt x="0" y="5765341"/>
                </a:cubicBezTo>
                <a:cubicBezTo>
                  <a:pt x="192" y="3845844"/>
                  <a:pt x="385" y="1924309"/>
                  <a:pt x="577" y="481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34500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90457" y="1476833"/>
            <a:ext cx="1101416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039474" y="6350000"/>
            <a:ext cx="552525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9BE44-0A8B-314A-A6DE-6486BA460DBB}" type="slidenum">
              <a:rPr lang="da-DK" smtClean="0"/>
              <a:pPr/>
              <a:t>‹nr.›</a:t>
            </a:fld>
            <a:r>
              <a:rPr lang="da-DK" dirty="0"/>
              <a:t>.</a:t>
            </a:r>
          </a:p>
        </p:txBody>
      </p:sp>
      <p:sp>
        <p:nvSpPr>
          <p:cNvPr id="8" name="Pladsholder til titel 7"/>
          <p:cNvSpPr>
            <a:spLocks noGrp="1"/>
          </p:cNvSpPr>
          <p:nvPr>
            <p:ph type="title"/>
          </p:nvPr>
        </p:nvSpPr>
        <p:spPr>
          <a:xfrm>
            <a:off x="590457" y="668192"/>
            <a:ext cx="11014168" cy="71287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a-DK" dirty="0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1068014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1" r:id="rId7"/>
    <p:sldLayoutId id="2147483662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9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90000"/>
        <a:buFont typeface="Wingdings" panose="05000000000000000000" pitchFamily="2" charset="2"/>
        <a:buChar char="§"/>
        <a:defRPr lang="da-DK" sz="2400" kern="1200" noProof="0" dirty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90000"/>
        <a:buFont typeface="Arial"/>
        <a:buChar char="•"/>
        <a:defRPr lang="da-DK" sz="2200" kern="1200" noProof="0" dirty="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90000"/>
        <a:buFont typeface="Arial" panose="020B0604020202020204" pitchFamily="34" charset="0"/>
        <a:buChar char="−"/>
        <a:defRPr lang="da-DK" sz="1800" kern="1200" noProof="0" dirty="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90000"/>
        <a:buFont typeface="Wingdings" panose="05000000000000000000" pitchFamily="2" charset="2"/>
        <a:buChar char="§"/>
        <a:defRPr lang="da-DK" sz="1400" kern="1200" noProof="0" dirty="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90000"/>
        <a:buFont typeface="Wingdings" panose="05000000000000000000" pitchFamily="2" charset="2"/>
        <a:buChar char="§"/>
        <a:defRPr lang="da-DK" sz="1400" kern="1200" noProof="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pos="7310" userDrawn="1">
          <p15:clr>
            <a:srgbClr val="F26B43"/>
          </p15:clr>
        </p15:guide>
        <p15:guide id="6" orient="horz" pos="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gn.dk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lgportalen.menighedsraad.dk/" TargetMode="External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://www.menighedsraadsvalg.dk/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dtfrastart.dk/#/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mailto:valg@menighedsraad.dk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m@kml.dk" TargetMode="Externa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ndertitel 10">
            <a:extLst>
              <a:ext uri="{FF2B5EF4-FFF2-40B4-BE49-F238E27FC236}">
                <a16:creationId xmlns:a16="http://schemas.microsoft.com/office/drawing/2014/main" id="{55C7A0CD-56BA-4F2B-BA92-BFC3F68939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750144FD-7C72-460D-825B-A3A818AEC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a-DK" dirty="0"/>
              <a:t>Menighedsrådsvalg </a:t>
            </a:r>
            <a:br>
              <a:rPr lang="da-DK" dirty="0"/>
            </a:br>
            <a:r>
              <a:rPr lang="da-DK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848348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CBB2F-70AB-406A-B6FA-6A66D433A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Strukturændringer – hvis det skal gælde fra valget 2020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4BC17C-16D2-4C0F-81AB-4F51637EF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sz="2600" dirty="0"/>
              <a:t>Ændring af menighedsrådets struktur </a:t>
            </a:r>
          </a:p>
          <a:p>
            <a:pPr lvl="1"/>
            <a:r>
              <a:rPr lang="da-DK" u="sng" dirty="0"/>
              <a:t>Senest 1. april 2020</a:t>
            </a:r>
            <a:r>
              <a:rPr lang="da-DK" dirty="0"/>
              <a:t> skal menighedsrådet have besluttet, om de ønsker en ændret struktur i form af:</a:t>
            </a:r>
          </a:p>
          <a:p>
            <a:pPr lvl="2"/>
            <a:r>
              <a:rPr lang="da-DK" sz="1900" dirty="0"/>
              <a:t>Oprettelse af nye fælles menighedsråd </a:t>
            </a:r>
          </a:p>
          <a:p>
            <a:pPr lvl="2"/>
            <a:r>
              <a:rPr lang="da-DK" sz="1900" dirty="0"/>
              <a:t>Ændring af fælles menighedsråd </a:t>
            </a:r>
          </a:p>
          <a:p>
            <a:pPr lvl="2"/>
            <a:r>
              <a:rPr lang="da-DK" sz="1900" dirty="0"/>
              <a:t>Nedlæggelse af fælles menighedsråd </a:t>
            </a:r>
          </a:p>
          <a:p>
            <a:pPr lvl="1"/>
            <a:r>
              <a:rPr lang="da-DK" u="sng" dirty="0"/>
              <a:t>Senest 1. april 2020</a:t>
            </a:r>
            <a:r>
              <a:rPr lang="da-DK" dirty="0"/>
              <a:t> skal menighedsrådet indberette den ændrede struktur til biskoppen </a:t>
            </a:r>
          </a:p>
          <a:p>
            <a:endParaRPr lang="da-DK" sz="2600" u="sng" dirty="0"/>
          </a:p>
          <a:p>
            <a:r>
              <a:rPr lang="da-DK" sz="2600" dirty="0"/>
              <a:t>Ændring i sognestrukturen </a:t>
            </a:r>
          </a:p>
          <a:p>
            <a:pPr lvl="1"/>
            <a:r>
              <a:rPr lang="da-DK" dirty="0"/>
              <a:t>Hvis menighedsrådet ønsker en ændring i sognestrukturen skal der sendes en ansøgning til ministeriet</a:t>
            </a:r>
          </a:p>
          <a:p>
            <a:pPr lvl="1"/>
            <a:r>
              <a:rPr lang="da-DK" dirty="0"/>
              <a:t>Ansøgningen skal: </a:t>
            </a:r>
          </a:p>
          <a:p>
            <a:pPr lvl="2"/>
            <a:r>
              <a:rPr lang="da-DK" sz="1900" dirty="0"/>
              <a:t>Være vedlagt en udtalelse fra biskop og provst</a:t>
            </a:r>
          </a:p>
          <a:p>
            <a:pPr lvl="2"/>
            <a:r>
              <a:rPr lang="da-DK" sz="1900" dirty="0"/>
              <a:t>Være sendt til ministeriet </a:t>
            </a:r>
            <a:r>
              <a:rPr lang="da-DK" sz="1900" u="sng" dirty="0"/>
              <a:t>senest 1. marts 2020 </a:t>
            </a:r>
            <a:endParaRPr lang="da-DK" sz="1700" u="sng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C9C7C1-92E9-4B1B-8238-E868DDD2C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10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978557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CBB2F-70AB-406A-B6FA-6A66D433A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2-årig funktionsperiode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4BC17C-16D2-4C0F-81AB-4F51637EF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835" y="1493045"/>
            <a:ext cx="10584153" cy="4536512"/>
          </a:xfrm>
        </p:spPr>
        <p:txBody>
          <a:bodyPr>
            <a:normAutofit lnSpcReduction="10000"/>
          </a:bodyPr>
          <a:lstStyle/>
          <a:p>
            <a:r>
              <a:rPr lang="da-DK" dirty="0"/>
              <a:t>Menighedsrådet</a:t>
            </a:r>
            <a:r>
              <a:rPr lang="da-DK" sz="2600" dirty="0"/>
              <a:t> kan beslutte, at man ønsker at nedsætte </a:t>
            </a:r>
            <a:r>
              <a:rPr lang="da-DK" dirty="0"/>
              <a:t>funktionsperioden</a:t>
            </a:r>
            <a:r>
              <a:rPr lang="da-DK" sz="2600" dirty="0"/>
              <a:t> til 2 år i perioden 2020-2024</a:t>
            </a:r>
          </a:p>
          <a:p>
            <a:endParaRPr lang="da-DK" sz="2600" dirty="0"/>
          </a:p>
          <a:p>
            <a:r>
              <a:rPr lang="da-DK" sz="2600" dirty="0"/>
              <a:t>For at </a:t>
            </a:r>
            <a:r>
              <a:rPr lang="da-DK" dirty="0"/>
              <a:t>kunne</a:t>
            </a:r>
            <a:r>
              <a:rPr lang="da-DK" sz="2600" dirty="0"/>
              <a:t> nedsætte funktionsperioden, skal der indgives en </a:t>
            </a:r>
            <a:r>
              <a:rPr lang="da-DK" dirty="0"/>
              <a:t>ansøgning</a:t>
            </a:r>
            <a:r>
              <a:rPr lang="da-DK" sz="2600" dirty="0"/>
              <a:t> til biskoppen</a:t>
            </a:r>
          </a:p>
          <a:p>
            <a:endParaRPr lang="da-DK" sz="3900" dirty="0"/>
          </a:p>
          <a:p>
            <a:r>
              <a:rPr lang="da-DK" sz="2600" dirty="0"/>
              <a:t>Krav til ansøgningen:</a:t>
            </a:r>
          </a:p>
          <a:p>
            <a:pPr lvl="1"/>
            <a:r>
              <a:rPr lang="da-DK" dirty="0"/>
              <a:t>Den skal være begrundet</a:t>
            </a:r>
          </a:p>
          <a:p>
            <a:pPr lvl="1"/>
            <a:r>
              <a:rPr lang="da-DK" dirty="0"/>
              <a:t>Den skal være fremsendt til biskoppen </a:t>
            </a:r>
            <a:r>
              <a:rPr lang="da-DK" u="sng" dirty="0"/>
              <a:t>senest 1. marts 2020</a:t>
            </a:r>
          </a:p>
          <a:p>
            <a:pPr lvl="1"/>
            <a:r>
              <a:rPr lang="da-DK" dirty="0"/>
              <a:t>En udtalelse fra provsten skal være vedlagt</a:t>
            </a:r>
          </a:p>
          <a:p>
            <a:endParaRPr lang="da-DK" sz="2100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C9C7C1-92E9-4B1B-8238-E868DDD2C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11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378685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AFDE1980-2F8B-4088-9BD7-D29265B76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Biskoppens afgørelse skal foreligge </a:t>
            </a:r>
            <a:r>
              <a:rPr lang="da-DK" u="sng" dirty="0"/>
              <a:t>senest 1. april 2020</a:t>
            </a:r>
            <a:r>
              <a:rPr lang="da-DK" dirty="0"/>
              <a:t>, hvis det skal have virkning for valget i 2020</a:t>
            </a:r>
          </a:p>
          <a:p>
            <a:endParaRPr lang="da-DK" dirty="0"/>
          </a:p>
          <a:p>
            <a:r>
              <a:rPr lang="da-DK" dirty="0"/>
              <a:t>Hvis det afgøres, at funktionsperioden nedsættes til 2 år, skal der afholdes valg igen i 2022</a:t>
            </a:r>
          </a:p>
          <a:p>
            <a:endParaRPr lang="da-DK" dirty="0"/>
          </a:p>
          <a:p>
            <a:r>
              <a:rPr lang="da-DK" dirty="0"/>
              <a:t>Til det ordinære valg i 2024 sendes der igen en ansøgning om nedsættelse af funktionsperioden 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4AA93E3-5A2C-438B-9DAA-7DDE0DAF2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2-årig funktionsperiode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9D3E8CF-E8E8-4D39-8B1F-F38694140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A9BE44-0A8B-314A-A6DE-6486BA460DBB}" type="slidenum">
              <a:rPr lang="da-DK" smtClean="0"/>
              <a:pPr/>
              <a:t>12</a:t>
            </a:fld>
            <a:r>
              <a:rPr lang="da-DK"/>
              <a:t>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72544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CBB2F-70AB-406A-B6FA-6A66D433A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Opdater oplysninger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4BC17C-16D2-4C0F-81AB-4F51637EF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Opdaterede oplysninger om valgbestyrelsens formand</a:t>
            </a:r>
          </a:p>
          <a:p>
            <a:pPr lvl="1"/>
            <a:r>
              <a:rPr lang="da-DK" dirty="0"/>
              <a:t>Inden </a:t>
            </a:r>
            <a:r>
              <a:rPr lang="da-DK" u="sng" dirty="0"/>
              <a:t>den 15. april 2020</a:t>
            </a:r>
            <a:r>
              <a:rPr lang="da-DK" dirty="0"/>
              <a:t> skal menighedsrådet sørge for, at stiftet har opdaterede oplysninger om valgbestyrelsens formand 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Oplysninger, som stiftsadministrationen skal have:</a:t>
            </a:r>
          </a:p>
          <a:p>
            <a:pPr lvl="2"/>
            <a:r>
              <a:rPr lang="da-DK" sz="2000" dirty="0"/>
              <a:t>Formandens navn, telefonnummer og mailadresse (eller postadresse)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C9C7C1-92E9-4B1B-8238-E868DDD2C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13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115660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FDF5E81A-0F45-4CA5-BA29-8736EC605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Valgbestyrelsen skal indtaste antallet af medlemmer, der skal vælges i det enkelte sogn, i Valgsystemet</a:t>
            </a:r>
          </a:p>
          <a:p>
            <a:endParaRPr lang="da-DK" dirty="0"/>
          </a:p>
          <a:p>
            <a:r>
              <a:rPr lang="da-DK" dirty="0"/>
              <a:t>Valgsystemet åbner for indtastning </a:t>
            </a:r>
            <a:r>
              <a:rPr lang="da-DK" u="sng" dirty="0"/>
              <a:t>den 15. april 2020</a:t>
            </a:r>
          </a:p>
          <a:p>
            <a:endParaRPr lang="da-DK" dirty="0"/>
          </a:p>
          <a:p>
            <a:r>
              <a:rPr lang="da-DK" dirty="0"/>
              <a:t>Indtastningen skal have fundet sted senest </a:t>
            </a:r>
            <a:r>
              <a:rPr lang="da-DK" u="sng" dirty="0"/>
              <a:t>den 1. maj 2020</a:t>
            </a:r>
            <a:r>
              <a:rPr lang="da-DK" dirty="0"/>
              <a:t> </a:t>
            </a:r>
          </a:p>
          <a:p>
            <a:pPr marL="270000" lvl="1" indent="0">
              <a:buNone/>
            </a:pPr>
            <a:endParaRPr lang="da-DK" dirty="0"/>
          </a:p>
          <a:p>
            <a:r>
              <a:rPr lang="da-DK" dirty="0"/>
              <a:t>Valgsystemet bliver tilgængelig på Den Digitale Arbejdsplads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A39641-9B0F-43C0-859F-AD3D9CBF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Indtast antallet af menighedsrådsmedlemmer</a:t>
            </a:r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ECFC149-61E5-441D-870A-746C38620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A9BE44-0A8B-314A-A6DE-6486BA460DBB}" type="slidenum">
              <a:rPr lang="da-DK" smtClean="0"/>
              <a:pPr/>
              <a:t>14</a:t>
            </a:fld>
            <a:r>
              <a:rPr lang="da-DK"/>
              <a:t>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02235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4D0E159E-48A1-4BFC-A054-460C4B412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18E24EF-A88C-4457-8BC7-2F3D47DE9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Indtastning af antal menighedsrådsmedlemmer i Valgsystemet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55A3480-9F28-4C45-A5E6-6EA8E2371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A9BE44-0A8B-314A-A6DE-6486BA460DBB}" type="slidenum">
              <a:rPr lang="da-DK" smtClean="0"/>
              <a:pPr/>
              <a:t>15</a:t>
            </a:fld>
            <a:r>
              <a:rPr lang="da-DK"/>
              <a:t>.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6730168-E36B-48BA-85AF-464F89124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99" y="1272068"/>
            <a:ext cx="6673402" cy="4916332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3569A554-C70F-4454-AE75-1C3FDEC8405C}"/>
              </a:ext>
            </a:extLst>
          </p:cNvPr>
          <p:cNvSpPr txBox="1"/>
          <p:nvPr/>
        </p:nvSpPr>
        <p:spPr>
          <a:xfrm>
            <a:off x="563668" y="1832940"/>
            <a:ext cx="2430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C00000"/>
                </a:solidFill>
              </a:rPr>
              <a:t>Navnet på det menighedsråd der </a:t>
            </a:r>
            <a:br>
              <a:rPr lang="da-DK" sz="2000" dirty="0">
                <a:solidFill>
                  <a:srgbClr val="C00000"/>
                </a:solidFill>
              </a:rPr>
            </a:br>
            <a:r>
              <a:rPr lang="da-DK" sz="2000" dirty="0">
                <a:solidFill>
                  <a:srgbClr val="C00000"/>
                </a:solidFill>
              </a:rPr>
              <a:t>skal vælges i sept.</a:t>
            </a:r>
            <a:br>
              <a:rPr lang="da-DK" sz="2000" dirty="0">
                <a:solidFill>
                  <a:srgbClr val="C00000"/>
                </a:solidFill>
              </a:rPr>
            </a:br>
            <a:endParaRPr lang="da-DK" sz="2000" dirty="0">
              <a:solidFill>
                <a:srgbClr val="C00000"/>
              </a:solidFill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B4AB3BB-FE29-4278-8321-881B70A653BF}"/>
              </a:ext>
            </a:extLst>
          </p:cNvPr>
          <p:cNvSpPr txBox="1"/>
          <p:nvPr/>
        </p:nvSpPr>
        <p:spPr>
          <a:xfrm>
            <a:off x="569483" y="4310252"/>
            <a:ext cx="2430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C00000"/>
                </a:solidFill>
              </a:rPr>
              <a:t>Antal kan ændres indtil den 1. maj.</a:t>
            </a:r>
          </a:p>
          <a:p>
            <a:r>
              <a:rPr lang="da-DK" dirty="0">
                <a:solidFill>
                  <a:srgbClr val="C00000"/>
                </a:solidFill>
              </a:rPr>
              <a:t>Det fremgår, hvem der har indtastet.</a:t>
            </a:r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368992F0-89AB-43A6-8760-157565C5CA4A}"/>
              </a:ext>
            </a:extLst>
          </p:cNvPr>
          <p:cNvCxnSpPr>
            <a:cxnSpLocks/>
          </p:cNvCxnSpPr>
          <p:nvPr/>
        </p:nvCxnSpPr>
        <p:spPr>
          <a:xfrm flipV="1">
            <a:off x="2499360" y="5043759"/>
            <a:ext cx="2915838" cy="338241"/>
          </a:xfrm>
          <a:prstGeom prst="straightConnector1">
            <a:avLst/>
          </a:prstGeom>
          <a:ln w="25400">
            <a:solidFill>
              <a:srgbClr val="C0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felt 12">
            <a:extLst>
              <a:ext uri="{FF2B5EF4-FFF2-40B4-BE49-F238E27FC236}">
                <a16:creationId xmlns:a16="http://schemas.microsoft.com/office/drawing/2014/main" id="{02721919-9322-49D6-A9E9-479C6A1F670B}"/>
              </a:ext>
            </a:extLst>
          </p:cNvPr>
          <p:cNvSpPr txBox="1"/>
          <p:nvPr/>
        </p:nvSpPr>
        <p:spPr>
          <a:xfrm>
            <a:off x="9395746" y="1679051"/>
            <a:ext cx="2430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C00000"/>
                </a:solidFill>
              </a:rPr>
              <a:t>Menighedsråd, som administrerer flere sogne, kan ændre det antal, der skal vælges fra hvert sogn.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AB767C5A-CDF2-49FA-9A55-D2CA7DDE8202}"/>
              </a:ext>
            </a:extLst>
          </p:cNvPr>
          <p:cNvSpPr txBox="1"/>
          <p:nvPr/>
        </p:nvSpPr>
        <p:spPr>
          <a:xfrm>
            <a:off x="9432701" y="3356249"/>
            <a:ext cx="24302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C00000"/>
                </a:solidFill>
              </a:rPr>
              <a:t>Medlemmer af valgbestyrelsen</a:t>
            </a:r>
          </a:p>
          <a:p>
            <a:endParaRPr lang="da-DK" sz="1400" dirty="0">
              <a:solidFill>
                <a:srgbClr val="C00000"/>
              </a:solidFill>
            </a:endParaRPr>
          </a:p>
        </p:txBody>
      </p:sp>
      <p:cxnSp>
        <p:nvCxnSpPr>
          <p:cNvPr id="16" name="Lige pilforbindelse 15">
            <a:extLst>
              <a:ext uri="{FF2B5EF4-FFF2-40B4-BE49-F238E27FC236}">
                <a16:creationId xmlns:a16="http://schemas.microsoft.com/office/drawing/2014/main" id="{524B6D3C-EB50-4CB4-B008-B1981CDEB550}"/>
              </a:ext>
            </a:extLst>
          </p:cNvPr>
          <p:cNvCxnSpPr>
            <a:cxnSpLocks/>
          </p:cNvCxnSpPr>
          <p:nvPr/>
        </p:nvCxnSpPr>
        <p:spPr>
          <a:xfrm flipH="1">
            <a:off x="4965883" y="2202677"/>
            <a:ext cx="4299894" cy="1478485"/>
          </a:xfrm>
          <a:prstGeom prst="straightConnector1">
            <a:avLst/>
          </a:prstGeom>
          <a:ln w="25400">
            <a:solidFill>
              <a:srgbClr val="C0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458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6230E-7B0E-45B1-B7BB-BFBDE29E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Orienteringsmøde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1AFE2C-DDAF-4592-AAA4-6DC21C908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F9FFCFD-E152-41ED-8AC5-61713A36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16</a:t>
            </a:fld>
            <a:endParaRPr lang="da-DK" noProof="0"/>
          </a:p>
        </p:txBody>
      </p:sp>
      <p:pic>
        <p:nvPicPr>
          <p:cNvPr id="5" name="Pladsholder til indhold 3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64C1587B-9F08-4A65-8C3D-43755CCA8F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226" y="1134447"/>
            <a:ext cx="8709547" cy="4792712"/>
          </a:xfrm>
          <a:prstGeom prst="rect">
            <a:avLst/>
          </a:prstGeom>
        </p:spPr>
      </p:pic>
      <p:sp>
        <p:nvSpPr>
          <p:cNvPr id="6" name="Pil: højre 5">
            <a:extLst>
              <a:ext uri="{FF2B5EF4-FFF2-40B4-BE49-F238E27FC236}">
                <a16:creationId xmlns:a16="http://schemas.microsoft.com/office/drawing/2014/main" id="{B3DA6206-E9BD-43C9-9865-1656A89BDF08}"/>
              </a:ext>
            </a:extLst>
          </p:cNvPr>
          <p:cNvSpPr/>
          <p:nvPr/>
        </p:nvSpPr>
        <p:spPr>
          <a:xfrm rot="20391443">
            <a:off x="916824" y="4062492"/>
            <a:ext cx="1087851" cy="386546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500" dirty="0"/>
          </a:p>
        </p:txBody>
      </p:sp>
    </p:spTree>
    <p:extLst>
      <p:ext uri="{BB962C8B-B14F-4D97-AF65-F5344CB8AC3E}">
        <p14:creationId xmlns:p14="http://schemas.microsoft.com/office/powerpoint/2010/main" val="2081185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5FE69-4A40-4A65-B23D-D43BD4C6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er der orienteringsmøde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64419EE-6E3F-43E0-91AF-29C36E73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17</a:t>
            </a:fld>
            <a:endParaRPr lang="da-DK" noProof="0"/>
          </a:p>
        </p:txBody>
      </p:sp>
      <p:sp>
        <p:nvSpPr>
          <p:cNvPr id="16" name="Pladsholder til indhold 15">
            <a:extLst>
              <a:ext uri="{FF2B5EF4-FFF2-40B4-BE49-F238E27FC236}">
                <a16:creationId xmlns:a16="http://schemas.microsoft.com/office/drawing/2014/main" id="{19A63B40-FAA4-4811-8A8C-BA201F980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835" y="1493045"/>
            <a:ext cx="10584153" cy="4536512"/>
          </a:xfrm>
        </p:spPr>
        <p:txBody>
          <a:bodyPr>
            <a:normAutofit fontScale="85000" lnSpcReduction="20000"/>
          </a:bodyPr>
          <a:lstStyle/>
          <a:p>
            <a:r>
              <a:rPr lang="da-DK" sz="2400" dirty="0"/>
              <a:t>Formålet med orienteringsmødet, er at sikre åbenhed og skabe interesse om den lokale kirke og menighedsrådsvalget</a:t>
            </a:r>
          </a:p>
          <a:p>
            <a:endParaRPr lang="da-DK" dirty="0"/>
          </a:p>
          <a:p>
            <a:r>
              <a:rPr lang="da-DK" dirty="0"/>
              <a:t>Det gøres gennem drøftelse af ideer og ønsker til det kirkelige liv og menighedsrådets prioriteringer. 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Orienteringsmødet skal også bruges til generel information om menighedsrådsvalgets afholdelse.</a:t>
            </a:r>
          </a:p>
          <a:p>
            <a:endParaRPr lang="da-DK" sz="2400" dirty="0"/>
          </a:p>
          <a:p>
            <a:r>
              <a:rPr lang="da-DK" sz="2400" dirty="0"/>
              <a:t>Samtidig bruges mødet til at skabe overblik </a:t>
            </a:r>
            <a:br>
              <a:rPr lang="da-DK" sz="2400" dirty="0"/>
            </a:br>
            <a:r>
              <a:rPr lang="da-DK" sz="2400" dirty="0"/>
              <a:t>over hvem, der er interesseret i at stille op </a:t>
            </a:r>
            <a:br>
              <a:rPr lang="da-DK" sz="2400" dirty="0"/>
            </a:br>
            <a:r>
              <a:rPr lang="da-DK" sz="2400" dirty="0"/>
              <a:t>eller genopstille. </a:t>
            </a:r>
          </a:p>
          <a:p>
            <a:endParaRPr lang="da-DK" sz="2400" dirty="0"/>
          </a:p>
          <a:p>
            <a:r>
              <a:rPr lang="da-DK" sz="2400" dirty="0"/>
              <a:t>Med udgangspunkt i orienteringsmødet kan </a:t>
            </a:r>
            <a:br>
              <a:rPr lang="da-DK" sz="2400" dirty="0"/>
            </a:br>
            <a:r>
              <a:rPr lang="da-DK" sz="2400" dirty="0"/>
              <a:t>rekrutteringsarbejdet gå i gang. 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163888F4-EE5E-45CB-9D7F-3876BF6B6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314" y="3922073"/>
            <a:ext cx="4010291" cy="242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28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5FE69-4A40-4A65-B23D-D43BD4C6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Orienteringsmøde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64419EE-6E3F-43E0-91AF-29C36E73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18</a:t>
            </a:fld>
            <a:endParaRPr lang="da-DK" noProof="0"/>
          </a:p>
        </p:txBody>
      </p:sp>
      <p:sp>
        <p:nvSpPr>
          <p:cNvPr id="16" name="Pladsholder til indhold 15">
            <a:extLst>
              <a:ext uri="{FF2B5EF4-FFF2-40B4-BE49-F238E27FC236}">
                <a16:creationId xmlns:a16="http://schemas.microsoft.com/office/drawing/2014/main" id="{19A63B40-FAA4-4811-8A8C-BA201F980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835" y="1493045"/>
            <a:ext cx="10584153" cy="4536512"/>
          </a:xfrm>
        </p:spPr>
        <p:txBody>
          <a:bodyPr>
            <a:normAutofit fontScale="92500" lnSpcReduction="20000"/>
          </a:bodyPr>
          <a:lstStyle/>
          <a:p>
            <a:r>
              <a:rPr lang="da-DK" sz="2400" dirty="0"/>
              <a:t>Menighedsrådet og valgbestyrelsen skal i samarbejde tilrettelægge og afholde orienteringsmødet </a:t>
            </a:r>
          </a:p>
          <a:p>
            <a:endParaRPr lang="da-DK" sz="2400" dirty="0"/>
          </a:p>
          <a:p>
            <a:r>
              <a:rPr lang="da-DK" sz="2400" dirty="0"/>
              <a:t>Orienteringsmødet skal afholdes sammen med det årlige menighedsmøde</a:t>
            </a:r>
          </a:p>
          <a:p>
            <a:endParaRPr lang="da-DK" sz="2400" dirty="0"/>
          </a:p>
          <a:p>
            <a:r>
              <a:rPr lang="da-DK" sz="2400" dirty="0"/>
              <a:t>Orienteringsmødet skal afholdes </a:t>
            </a:r>
            <a:r>
              <a:rPr lang="da-DK" sz="2400" u="sng" dirty="0"/>
              <a:t>den 12. maj 2020</a:t>
            </a:r>
          </a:p>
          <a:p>
            <a:pPr marL="0" indent="0">
              <a:buNone/>
            </a:pPr>
            <a:endParaRPr lang="da-DK" sz="2400" u="sng" dirty="0"/>
          </a:p>
          <a:p>
            <a:r>
              <a:rPr lang="da-DK" sz="2400" dirty="0"/>
              <a:t>I flersognspastorater kan orienteringsmødet </a:t>
            </a:r>
            <a:br>
              <a:rPr lang="da-DK" sz="2400" dirty="0"/>
            </a:br>
            <a:r>
              <a:rPr lang="da-DK" sz="2400" dirty="0"/>
              <a:t>afholdes en anden dag i samme uge:</a:t>
            </a:r>
          </a:p>
          <a:p>
            <a:pPr lvl="1"/>
            <a:r>
              <a:rPr lang="da-DK" sz="2000" u="sng" dirty="0"/>
              <a:t>Fra tirsdag den 12. maj til søndag den 17. maj 2020</a:t>
            </a:r>
          </a:p>
          <a:p>
            <a:pPr lvl="1"/>
            <a:endParaRPr lang="da-DK" sz="2000" dirty="0"/>
          </a:p>
          <a:p>
            <a:r>
              <a:rPr lang="da-DK" sz="2400" dirty="0"/>
              <a:t>For fælles menighedsråd skal mødet holdes fælles </a:t>
            </a:r>
            <a:br>
              <a:rPr lang="da-DK" sz="2400" dirty="0"/>
            </a:br>
            <a:r>
              <a:rPr lang="da-DK" sz="2400" u="sng" dirty="0"/>
              <a:t>den 12. maj 2020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163888F4-EE5E-45CB-9D7F-3876BF6B6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3386084"/>
            <a:ext cx="4367808" cy="264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22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5FE69-4A40-4A65-B23D-D43BD4C6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Bekendtgørelse af orienteringsmødet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64419EE-6E3F-43E0-91AF-29C36E73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19</a:t>
            </a:fld>
            <a:endParaRPr lang="da-DK" noProof="0"/>
          </a:p>
        </p:txBody>
      </p:sp>
      <p:sp>
        <p:nvSpPr>
          <p:cNvPr id="16" name="Pladsholder til indhold 15">
            <a:extLst>
              <a:ext uri="{FF2B5EF4-FFF2-40B4-BE49-F238E27FC236}">
                <a16:creationId xmlns:a16="http://schemas.microsoft.com/office/drawing/2014/main" id="{19A63B40-FAA4-4811-8A8C-BA201F980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sz="2400" dirty="0"/>
              <a:t>Orienteringsmødet er offentligt, og alle interesserede har adgang til at deltage i mødet </a:t>
            </a:r>
          </a:p>
          <a:p>
            <a:endParaRPr lang="da-DK" sz="2400" dirty="0"/>
          </a:p>
          <a:p>
            <a:r>
              <a:rPr lang="da-DK" sz="2400" dirty="0"/>
              <a:t>Orienteringsmødet skal bekendtgøres senest 3 uger før mødet dvs. </a:t>
            </a:r>
            <a:r>
              <a:rPr lang="da-DK" sz="2400" u="sng" dirty="0"/>
              <a:t>senest tirsdag den 21. april 2020</a:t>
            </a:r>
          </a:p>
          <a:p>
            <a:endParaRPr lang="da-DK" sz="2400" u="sng" dirty="0"/>
          </a:p>
          <a:p>
            <a:r>
              <a:rPr lang="da-DK" sz="2400" dirty="0"/>
              <a:t>Bekendtgørelsen skal indeholde:</a:t>
            </a:r>
          </a:p>
          <a:p>
            <a:pPr lvl="1"/>
            <a:r>
              <a:rPr lang="da-DK" sz="2000" dirty="0"/>
              <a:t>Tid og sted for orienteringsmødet</a:t>
            </a:r>
          </a:p>
          <a:p>
            <a:endParaRPr lang="da-DK" sz="2400" dirty="0"/>
          </a:p>
          <a:p>
            <a:r>
              <a:rPr lang="da-DK" sz="2400" dirty="0"/>
              <a:t>For at synliggøre mødet over for flest mulige, skal </a:t>
            </a:r>
            <a:br>
              <a:rPr lang="da-DK" sz="2400" dirty="0"/>
            </a:br>
            <a:r>
              <a:rPr lang="da-DK" sz="2400" dirty="0"/>
              <a:t>bekendtgørelsen som minimum finde sted:</a:t>
            </a:r>
          </a:p>
          <a:p>
            <a:pPr lvl="1"/>
            <a:r>
              <a:rPr lang="da-DK" sz="2000" dirty="0"/>
              <a:t>Ved gudstjenester</a:t>
            </a:r>
          </a:p>
          <a:p>
            <a:pPr lvl="1"/>
            <a:r>
              <a:rPr lang="da-DK" sz="2000" dirty="0"/>
              <a:t>På sognets hjemmeside </a:t>
            </a:r>
          </a:p>
          <a:p>
            <a:pPr lvl="1"/>
            <a:r>
              <a:rPr lang="da-DK" sz="2000" dirty="0"/>
              <a:t>I de stedlige dagblade eller lokalaviser </a:t>
            </a:r>
          </a:p>
          <a:p>
            <a:pPr lvl="1"/>
            <a:endParaRPr lang="da-DK" dirty="0"/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163888F4-EE5E-45CB-9D7F-3876BF6B6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662" y="3146702"/>
            <a:ext cx="4763338" cy="288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11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579FB0-BE70-4D7F-8FB5-A922FB512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Velkomst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7F7F86A-0BCA-4534-B41D-55DBB04D3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Aftenens program </a:t>
            </a:r>
          </a:p>
          <a:p>
            <a:pPr lvl="1">
              <a:lnSpc>
                <a:spcPct val="150000"/>
              </a:lnSpc>
            </a:pPr>
            <a:r>
              <a:rPr lang="da-DK" dirty="0"/>
              <a:t>Præsentation</a:t>
            </a:r>
          </a:p>
          <a:p>
            <a:pPr lvl="1">
              <a:lnSpc>
                <a:spcPct val="150000"/>
              </a:lnSpc>
            </a:pPr>
            <a:r>
              <a:rPr lang="da-DK" dirty="0"/>
              <a:t>Den nye valgform</a:t>
            </a:r>
          </a:p>
          <a:p>
            <a:pPr lvl="1">
              <a:lnSpc>
                <a:spcPct val="150000"/>
              </a:lnSpc>
            </a:pPr>
            <a:r>
              <a:rPr lang="da-DK" dirty="0"/>
              <a:t>Opgaver forud for valget</a:t>
            </a:r>
          </a:p>
          <a:p>
            <a:pPr lvl="1">
              <a:lnSpc>
                <a:spcPct val="150000"/>
              </a:lnSpc>
            </a:pPr>
            <a:r>
              <a:rPr lang="da-DK" b="1" dirty="0"/>
              <a:t>Orienteringsmøde 12. maj 2020</a:t>
            </a:r>
          </a:p>
          <a:p>
            <a:pPr lvl="1">
              <a:lnSpc>
                <a:spcPct val="150000"/>
              </a:lnSpc>
            </a:pPr>
            <a:r>
              <a:rPr lang="da-DK" dirty="0"/>
              <a:t>Rekruttering </a:t>
            </a:r>
          </a:p>
          <a:p>
            <a:pPr lvl="1">
              <a:lnSpc>
                <a:spcPct val="150000"/>
              </a:lnSpc>
            </a:pPr>
            <a:r>
              <a:rPr lang="da-DK" b="1" dirty="0"/>
              <a:t>Valgforsamling 15. september 2020</a:t>
            </a:r>
          </a:p>
          <a:p>
            <a:pPr lvl="1">
              <a:lnSpc>
                <a:spcPct val="150000"/>
              </a:lnSpc>
            </a:pPr>
            <a:r>
              <a:rPr lang="da-DK" dirty="0"/>
              <a:t>Efter valget </a:t>
            </a:r>
          </a:p>
          <a:p>
            <a:pPr lvl="1">
              <a:lnSpc>
                <a:spcPct val="150000"/>
              </a:lnSpc>
            </a:pPr>
            <a:r>
              <a:rPr lang="da-DK" dirty="0"/>
              <a:t>Afrunding og tak for i aften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573BC73-22F1-4A8C-BA89-3C525EDB3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2</a:t>
            </a:fld>
            <a:endParaRPr lang="da-DK" noProof="0"/>
          </a:p>
        </p:txBody>
      </p:sp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688A251-E3B7-417F-844C-2B7CD7777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794390"/>
            <a:ext cx="4834216" cy="326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1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9C256-49D5-41AB-A482-8D2E250F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Forberedelse af orienteringsmødet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C110C0-959C-48EE-A82E-04103BE20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Bekendtgørelse:</a:t>
            </a:r>
          </a:p>
          <a:p>
            <a:pPr lvl="1"/>
            <a:r>
              <a:rPr lang="da-DK" dirty="0"/>
              <a:t>På valgportalen kommer der skabeloner til den lovpligtige annonce</a:t>
            </a:r>
          </a:p>
          <a:p>
            <a:pPr lvl="1"/>
            <a:r>
              <a:rPr lang="da-DK" dirty="0"/>
              <a:t>Overvej om I vil lave fælles annoncering med nabosognene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På Den Digitale Arbejdsplads kommer der </a:t>
            </a:r>
          </a:p>
          <a:p>
            <a:pPr lvl="1"/>
            <a:r>
              <a:rPr lang="da-DK" dirty="0"/>
              <a:t>En PowerPoint præsentation med gennemgang af valgregler, som I kan benytte på orienteringsmødet</a:t>
            </a:r>
          </a:p>
          <a:p>
            <a:pPr lvl="1"/>
            <a:r>
              <a:rPr lang="da-DK" dirty="0"/>
              <a:t>Talepapir til bekendtgørelse af orienteringsmødet ved gudstjenester til præsten</a:t>
            </a:r>
          </a:p>
          <a:p>
            <a:endParaRPr lang="da-DK" dirty="0"/>
          </a:p>
          <a:p>
            <a:r>
              <a:rPr lang="da-DK" dirty="0"/>
              <a:t>Mødet ledes af dirigent, som vælges af mødedeltagerne – overvej en kandidat i forvejen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531D2DC-53DB-417D-8335-8269C309E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20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337586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5FE69-4A40-4A65-B23D-D43BD4C6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Orienteringsmøde – fast dagsorden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64419EE-6E3F-43E0-91AF-29C36E73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21</a:t>
            </a:fld>
            <a:endParaRPr lang="da-DK" noProof="0"/>
          </a:p>
        </p:txBody>
      </p:sp>
      <p:sp>
        <p:nvSpPr>
          <p:cNvPr id="16" name="Pladsholder til indhold 15">
            <a:extLst>
              <a:ext uri="{FF2B5EF4-FFF2-40B4-BE49-F238E27FC236}">
                <a16:creationId xmlns:a16="http://schemas.microsoft.com/office/drawing/2014/main" id="{19A63B40-FAA4-4811-8A8C-BA201F980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493045"/>
            <a:ext cx="10584153" cy="453651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da-DK" sz="2200" dirty="0"/>
              <a:t>Velkomst ved menighedsrådets formand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200" dirty="0"/>
              <a:t>Valg af dirigent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200" dirty="0"/>
              <a:t>Orientering om arbejdet i den forløbne funktionsperiode og orientering </a:t>
            </a:r>
            <a:br>
              <a:rPr lang="da-DK" sz="2200" dirty="0"/>
            </a:br>
            <a:r>
              <a:rPr lang="da-DK" sz="2200" dirty="0"/>
              <a:t>om det kommende menighedsråds opgaver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200" dirty="0"/>
              <a:t>Visioner, ønsker og ideer til det kommende menighedsråd. Oplæg</a:t>
            </a:r>
            <a:br>
              <a:rPr lang="da-DK" sz="2200" dirty="0"/>
            </a:br>
            <a:r>
              <a:rPr lang="da-DK" sz="2200" dirty="0"/>
              <a:t>ved menighedsrådet og debat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200" dirty="0"/>
              <a:t>Redegørelse for det seneste års regnskab samt det </a:t>
            </a:r>
            <a:br>
              <a:rPr lang="da-DK" sz="2200" dirty="0"/>
            </a:br>
            <a:r>
              <a:rPr lang="da-DK" sz="2200" dirty="0"/>
              <a:t>kommende års budget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200" dirty="0"/>
              <a:t>Orientering om datoer og regler for opstilling og valgforsamling, </a:t>
            </a:r>
            <a:br>
              <a:rPr lang="da-DK" sz="2200" dirty="0"/>
            </a:br>
            <a:r>
              <a:rPr lang="da-DK" sz="2200" dirty="0"/>
              <a:t>samt orientering om muligheden for at udløse afstemningsvalg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200" dirty="0"/>
              <a:t>Oplysning om antallet af kandidater, der skal vælges til </a:t>
            </a:r>
            <a:br>
              <a:rPr lang="da-DK" sz="2200" dirty="0"/>
            </a:br>
            <a:r>
              <a:rPr lang="da-DK" sz="2200" dirty="0"/>
              <a:t>menighedsrådet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200" dirty="0"/>
              <a:t>Afklaring af, hvem der eventuelt er interesseret i at opstille som </a:t>
            </a:r>
            <a:br>
              <a:rPr lang="da-DK" sz="2200" dirty="0"/>
            </a:br>
            <a:r>
              <a:rPr lang="da-DK" sz="2200" dirty="0"/>
              <a:t>kandidater og stedfortrædere på valgforsamlingen i september </a:t>
            </a:r>
          </a:p>
          <a:p>
            <a:endParaRPr lang="da-DK" dirty="0"/>
          </a:p>
          <a:p>
            <a:pPr lvl="1"/>
            <a:endParaRPr lang="da-DK" dirty="0"/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163888F4-EE5E-45CB-9D7F-3876BF6B6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996" y="3789040"/>
            <a:ext cx="3702004" cy="224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22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7B6AD1-D392-45EC-ABB4-12AC9B0C7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Orienteringsmøde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2291B78-7DFF-4721-B127-B1FB9C8C3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600" dirty="0"/>
              <a:t>Skab interesse for mødet</a:t>
            </a:r>
          </a:p>
          <a:p>
            <a:pPr lvl="1"/>
            <a:r>
              <a:rPr lang="da-DK" sz="2400" dirty="0"/>
              <a:t>Brug materialet fra Valgportalen til at gøre borgere i jeres sogn opmærksomme på orienteringsmødet </a:t>
            </a:r>
          </a:p>
          <a:p>
            <a:pPr lvl="2"/>
            <a:r>
              <a:rPr lang="da-DK" sz="2100" dirty="0"/>
              <a:t>Hæng plakater op i Brugsen, i forsamlingshuset osv. </a:t>
            </a:r>
          </a:p>
          <a:p>
            <a:pPr lvl="2"/>
            <a:r>
              <a:rPr lang="da-DK" sz="2100" dirty="0"/>
              <a:t>Tal med jeres venner, mennesker I møder osv. </a:t>
            </a:r>
          </a:p>
          <a:p>
            <a:endParaRPr lang="da-DK" sz="2600" dirty="0"/>
          </a:p>
          <a:p>
            <a:r>
              <a:rPr lang="da-DK" sz="2600" dirty="0"/>
              <a:t>Inddragelse af mødedeltagere</a:t>
            </a:r>
            <a:endParaRPr lang="da-DK" sz="2400" dirty="0"/>
          </a:p>
          <a:p>
            <a:pPr lvl="1"/>
            <a:r>
              <a:rPr lang="da-DK" sz="2400" dirty="0"/>
              <a:t>Overvej hvad I kan gøre for at deltagerne føler sig inddraget</a:t>
            </a:r>
          </a:p>
          <a:p>
            <a:pPr lvl="2"/>
            <a:r>
              <a:rPr lang="da-DK" sz="2000" dirty="0"/>
              <a:t>Hvordan kan I aktivere mødedeltagerne?</a:t>
            </a:r>
            <a:endParaRPr lang="da-DK" sz="2100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6AA794D-4076-4916-A77D-BC22148BC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22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841970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6230E-7B0E-45B1-B7BB-BFBDE29E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Rekruttering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1AFE2C-DDAF-4592-AAA4-6DC21C908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F9FFCFD-E152-41ED-8AC5-61713A36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23</a:t>
            </a:fld>
            <a:endParaRPr lang="da-DK" noProof="0"/>
          </a:p>
        </p:txBody>
      </p:sp>
      <p:pic>
        <p:nvPicPr>
          <p:cNvPr id="5" name="Pladsholder til indhold 3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64C1587B-9F08-4A65-8C3D-43755CCA8F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87" y="1126852"/>
            <a:ext cx="9153426" cy="4915261"/>
          </a:xfrm>
          <a:prstGeom prst="rect">
            <a:avLst/>
          </a:prstGeom>
        </p:spPr>
      </p:pic>
      <p:sp>
        <p:nvSpPr>
          <p:cNvPr id="6" name="Pil: højre 5">
            <a:extLst>
              <a:ext uri="{FF2B5EF4-FFF2-40B4-BE49-F238E27FC236}">
                <a16:creationId xmlns:a16="http://schemas.microsoft.com/office/drawing/2014/main" id="{B3DA6206-E9BD-43C9-9865-1656A89BDF08}"/>
              </a:ext>
            </a:extLst>
          </p:cNvPr>
          <p:cNvSpPr/>
          <p:nvPr/>
        </p:nvSpPr>
        <p:spPr>
          <a:xfrm rot="19099669">
            <a:off x="2166295" y="5525772"/>
            <a:ext cx="957581" cy="302104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500" dirty="0"/>
          </a:p>
        </p:txBody>
      </p:sp>
    </p:spTree>
    <p:extLst>
      <p:ext uri="{BB962C8B-B14F-4D97-AF65-F5344CB8AC3E}">
        <p14:creationId xmlns:p14="http://schemas.microsoft.com/office/powerpoint/2010/main" val="4276360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032177-9868-4CFB-AE2B-FDE90A46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Rekruttering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A865A7A-1CC0-4E0E-8B92-C736471F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24</a:t>
            </a:fld>
            <a:endParaRPr lang="da-DK" noProof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9BFF077E-D6E3-426D-85CD-3CF43565D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For mange menighedsråd, kan det være svært at finde nye medlemmer til menighedsrådet 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Før valgforsamling kan det derfor være en god idé at arbejde aktivt med at rekruttere nye medlemmer </a:t>
            </a:r>
          </a:p>
          <a:p>
            <a:endParaRPr lang="da-DK" dirty="0"/>
          </a:p>
          <a:p>
            <a:r>
              <a:rPr lang="da-DK" dirty="0"/>
              <a:t>Orienteringsmødet har muligvis givet et overblik over, hvor stor </a:t>
            </a:r>
            <a:br>
              <a:rPr lang="da-DK" dirty="0"/>
            </a:br>
            <a:r>
              <a:rPr lang="da-DK" dirty="0"/>
              <a:t>interessen er for at stille op som kandidat til menighedsrådet</a:t>
            </a:r>
          </a:p>
          <a:p>
            <a:endParaRPr lang="da-DK" i="1" dirty="0"/>
          </a:p>
          <a:p>
            <a:r>
              <a:rPr lang="da-DK" dirty="0"/>
              <a:t>I kan i menighedsrådet arbejde aktivt med rekruttering af nye </a:t>
            </a:r>
            <a:br>
              <a:rPr lang="da-DK" dirty="0"/>
            </a:br>
            <a:r>
              <a:rPr lang="da-DK" dirty="0"/>
              <a:t>medlemmer 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3404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FFEC3C-B794-42CD-B466-C5E92D360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Rekruttering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9C5983B-524E-40EE-A18B-322DBB1FF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835" y="1493045"/>
            <a:ext cx="6687317" cy="45365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dirty="0"/>
              <a:t>Rekruttering handler både om at tiltrække og finde nye kandidater til jeres menighedsråd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I kan stille 3 spørgsmål i jeres menighedsråd: 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dirty="0"/>
              <a:t>Kommer vi til at mangle kompetencer? </a:t>
            </a:r>
          </a:p>
          <a:p>
            <a:pPr lvl="2"/>
            <a:r>
              <a:rPr lang="da-DK" dirty="0"/>
              <a:t>Stopper jeres kasserer? Mangler I nogen, der har styr på sociale medier? </a:t>
            </a:r>
          </a:p>
          <a:p>
            <a:pPr marL="403529" lvl="2" indent="0">
              <a:buNone/>
            </a:pPr>
            <a:endParaRPr lang="da-DK" dirty="0"/>
          </a:p>
          <a:p>
            <a:pPr marL="546404" lvl="1" indent="-342900">
              <a:buFont typeface="+mj-lt"/>
              <a:buAutoNum type="arabicPeriod"/>
            </a:pPr>
            <a:r>
              <a:rPr lang="da-DK" dirty="0"/>
              <a:t>Skal vi have nye kræfter til nye opgaver? </a:t>
            </a:r>
          </a:p>
          <a:p>
            <a:pPr lvl="2"/>
            <a:r>
              <a:rPr lang="da-DK" dirty="0"/>
              <a:t>Har I andre opgaver, ud over de faste, I gerne vil fokusere på? Måske der findes kandidater, der kan styrke dette</a:t>
            </a:r>
          </a:p>
          <a:p>
            <a:pPr marL="403529" lvl="2" indent="0">
              <a:buNone/>
            </a:pPr>
            <a:endParaRPr lang="da-DK" dirty="0"/>
          </a:p>
          <a:p>
            <a:pPr marL="546404" lvl="1" indent="-342900">
              <a:buFont typeface="+mj-lt"/>
              <a:buAutoNum type="arabicPeriod"/>
            </a:pPr>
            <a:r>
              <a:rPr lang="da-DK" dirty="0"/>
              <a:t>Hvem er ikke repræsenteret i menighedsrådet? </a:t>
            </a:r>
          </a:p>
          <a:p>
            <a:pPr lvl="2"/>
            <a:r>
              <a:rPr lang="da-DK" dirty="0"/>
              <a:t>Det er en stor, styrke hvis medlemmerne i menighedsrådet, har forskellige baggrunde og bevæggrunde for at stille op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8C0B98E-9620-4A6A-82AA-1DE2AC942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25</a:t>
            </a:fld>
            <a:endParaRPr lang="da-DK" noProof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FD16479-C589-4BE4-970A-82239D0E8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757" y="1693096"/>
            <a:ext cx="3948804" cy="34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44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A51F26-B861-4227-A3B3-B0D99F4EF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Rekruttering – fortæl historier og få flere med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EEB9220-774B-4BFB-AE85-A0DBE9D72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835" y="1493045"/>
            <a:ext cx="10574726" cy="4536512"/>
          </a:xfrm>
        </p:spPr>
        <p:txBody>
          <a:bodyPr/>
          <a:lstStyle/>
          <a:p>
            <a:r>
              <a:rPr lang="da-DK" dirty="0"/>
              <a:t>At bruge fortællinger som et redskab til at få flere kandidater, kan være effektivt, hvis det bruges på den rigtige måde</a:t>
            </a:r>
          </a:p>
          <a:p>
            <a:endParaRPr lang="da-DK" dirty="0"/>
          </a:p>
          <a:p>
            <a:r>
              <a:rPr lang="da-DK" dirty="0"/>
              <a:t>I skal stille jer selv 3 spørgsmål:</a:t>
            </a:r>
          </a:p>
          <a:p>
            <a:pPr lvl="1"/>
            <a:r>
              <a:rPr lang="da-DK" b="1" dirty="0"/>
              <a:t>Hvorfor</a:t>
            </a:r>
            <a:r>
              <a:rPr lang="da-DK" dirty="0"/>
              <a:t> er I aktive i menighedsrådet?</a:t>
            </a:r>
          </a:p>
          <a:p>
            <a:pPr lvl="1"/>
            <a:r>
              <a:rPr lang="da-DK" b="1" dirty="0"/>
              <a:t>Hvordan </a:t>
            </a:r>
            <a:r>
              <a:rPr lang="da-DK" dirty="0"/>
              <a:t>arbejder I?</a:t>
            </a:r>
          </a:p>
          <a:p>
            <a:pPr lvl="1"/>
            <a:r>
              <a:rPr lang="da-DK" b="1" dirty="0"/>
              <a:t>Hvad</a:t>
            </a:r>
            <a:r>
              <a:rPr lang="da-DK" dirty="0"/>
              <a:t> laver I konkret? 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Ved at svare på dem, kan I aktivt bruge fortællingen som et redskab til rekruttering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441F0A-F4A7-45A3-8ADD-CD0E1435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26</a:t>
            </a:fld>
            <a:endParaRPr lang="da-DK" noProof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683B05E-011B-4239-B32A-2B51A18BB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266" y="2437128"/>
            <a:ext cx="439030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28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A51F26-B861-4227-A3B3-B0D99F4EF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Rekruttering – fortæl historier og få flere med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EEB9220-774B-4BFB-AE85-A0DBE9D72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835" y="1493045"/>
            <a:ext cx="10574726" cy="4536512"/>
          </a:xfrm>
        </p:spPr>
        <p:txBody>
          <a:bodyPr/>
          <a:lstStyle/>
          <a:p>
            <a:r>
              <a:rPr lang="da-DK" dirty="0"/>
              <a:t>Først spørger I jer selv, </a:t>
            </a:r>
            <a:r>
              <a:rPr lang="da-DK" u="sng" dirty="0"/>
              <a:t>hvorfor</a:t>
            </a:r>
            <a:r>
              <a:rPr lang="da-DK" dirty="0"/>
              <a:t> I er sat i verden og hvorfor jeres arbejde er vigtigt</a:t>
            </a:r>
          </a:p>
          <a:p>
            <a:pPr lvl="1"/>
            <a:r>
              <a:rPr lang="da-DK" dirty="0"/>
              <a:t>På den måde kan I også få andre til at</a:t>
            </a:r>
            <a:br>
              <a:rPr lang="da-DK" dirty="0"/>
            </a:br>
            <a:r>
              <a:rPr lang="da-DK" dirty="0"/>
              <a:t>synes, at det er vigtigt </a:t>
            </a:r>
          </a:p>
          <a:p>
            <a:pPr lvl="1"/>
            <a:endParaRPr lang="da-DK" dirty="0"/>
          </a:p>
          <a:p>
            <a:r>
              <a:rPr lang="da-DK" dirty="0"/>
              <a:t>Dernæst spørger I jer selv, </a:t>
            </a:r>
            <a:r>
              <a:rPr lang="da-DK" u="sng" dirty="0"/>
              <a:t>hvordan</a:t>
            </a:r>
            <a:r>
              <a:rPr lang="da-DK" dirty="0"/>
              <a:t> I </a:t>
            </a:r>
            <a:br>
              <a:rPr lang="da-DK" dirty="0"/>
            </a:br>
            <a:r>
              <a:rPr lang="da-DK" dirty="0"/>
              <a:t>lever op til jeres formål og vision som</a:t>
            </a:r>
            <a:br>
              <a:rPr lang="da-DK" dirty="0"/>
            </a:br>
            <a:r>
              <a:rPr lang="da-DK" dirty="0"/>
              <a:t>menighedsråd</a:t>
            </a:r>
          </a:p>
          <a:p>
            <a:endParaRPr lang="da-DK" dirty="0"/>
          </a:p>
          <a:p>
            <a:r>
              <a:rPr lang="da-DK" dirty="0"/>
              <a:t>Til sidst: Hvad laver I konkret i menighedsrådet?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441F0A-F4A7-45A3-8ADD-CD0E1435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27</a:t>
            </a:fld>
            <a:endParaRPr lang="da-DK" noProof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C9D04AC6-1D92-4838-A135-BBFCB1FE1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254" y="2276872"/>
            <a:ext cx="439030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34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8A7597-BC8F-4E42-B301-04D242346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Fortæl historier og få flere med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DFB9560-93A9-49CF-8119-9AC28389C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835" y="1493045"/>
            <a:ext cx="6327277" cy="4536512"/>
          </a:xfrm>
        </p:spPr>
        <p:txBody>
          <a:bodyPr>
            <a:normAutofit/>
          </a:bodyPr>
          <a:lstStyle/>
          <a:p>
            <a:r>
              <a:rPr lang="da-DK" dirty="0"/>
              <a:t>”Hvorfor” tages ofte for givet:</a:t>
            </a:r>
          </a:p>
          <a:p>
            <a:pPr lvl="1"/>
            <a:r>
              <a:rPr lang="da-DK" dirty="0"/>
              <a:t>”Selvfølgelig ved folk, hvorfor det er vigtigt at have et aktivt menighedsråd”</a:t>
            </a:r>
          </a:p>
          <a:p>
            <a:pPr lvl="1"/>
            <a:endParaRPr lang="da-DK" dirty="0"/>
          </a:p>
          <a:p>
            <a:r>
              <a:rPr lang="da-DK" dirty="0"/>
              <a:t>Arbejd derfor målrettet med at skabe et fælles svar på, </a:t>
            </a:r>
            <a:r>
              <a:rPr lang="da-DK" u="sng" dirty="0"/>
              <a:t>hvorfor </a:t>
            </a:r>
            <a:r>
              <a:rPr lang="da-DK" dirty="0"/>
              <a:t>menighedsrådsarbejdet er vigtigt  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04B45FB-DD7C-4CD0-BFF9-6AC0BA1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28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351869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8A7597-BC8F-4E42-B301-04D242346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Fortæl historier og få flere med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DFB9560-93A9-49CF-8119-9AC28389C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835" y="1493045"/>
            <a:ext cx="6327277" cy="4536512"/>
          </a:xfrm>
        </p:spPr>
        <p:txBody>
          <a:bodyPr>
            <a:normAutofit/>
          </a:bodyPr>
          <a:lstStyle/>
          <a:p>
            <a:r>
              <a:rPr lang="da-DK" dirty="0"/>
              <a:t>Hvad kan man gøre, for at tale mere om ”hvorfor”?</a:t>
            </a:r>
          </a:p>
          <a:p>
            <a:endParaRPr lang="da-DK" dirty="0"/>
          </a:p>
          <a:p>
            <a:r>
              <a:rPr lang="da-DK" dirty="0"/>
              <a:t>I kan fortælle flere historier</a:t>
            </a:r>
          </a:p>
          <a:p>
            <a:endParaRPr lang="da-DK" dirty="0"/>
          </a:p>
          <a:p>
            <a:r>
              <a:rPr lang="da-DK" dirty="0"/>
              <a:t>Som menneske forstår vi grundlæggende verden på to forskellige måder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04B45FB-DD7C-4CD0-BFF9-6AC0BA1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29</a:t>
            </a:fld>
            <a:endParaRPr lang="da-DK" noProof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C2F1802-FB18-4267-9034-0E20E9B2F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212" y="1606192"/>
            <a:ext cx="3743393" cy="431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31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A42CE3-CF43-4E7E-AB6A-6C82F7B38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 valgform til menighedsrådsvalget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E503FF5-AFEA-4625-884D-AB865870C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I år skal </a:t>
            </a:r>
            <a:r>
              <a:rPr lang="da-DK" i="1" dirty="0"/>
              <a:t>alle</a:t>
            </a:r>
            <a:r>
              <a:rPr lang="da-DK" dirty="0"/>
              <a:t> menighedsråd vælges på en valgforsamling</a:t>
            </a:r>
          </a:p>
          <a:p>
            <a:endParaRPr lang="da-DK" dirty="0"/>
          </a:p>
          <a:p>
            <a:r>
              <a:rPr lang="da-DK" dirty="0"/>
              <a:t>Den nye valgform indebærer: </a:t>
            </a:r>
          </a:p>
          <a:p>
            <a:pPr lvl="1"/>
            <a:r>
              <a:rPr lang="da-DK" dirty="0"/>
              <a:t>Orienteringsmøde </a:t>
            </a:r>
            <a:r>
              <a:rPr lang="da-DK" u="sng" dirty="0"/>
              <a:t>den 12. maj 2020</a:t>
            </a:r>
          </a:p>
          <a:p>
            <a:pPr lvl="1"/>
            <a:r>
              <a:rPr lang="da-DK" dirty="0"/>
              <a:t>Valgforsamling </a:t>
            </a:r>
            <a:r>
              <a:rPr lang="da-DK" u="sng" dirty="0"/>
              <a:t>den 15. september 2020</a:t>
            </a:r>
          </a:p>
          <a:p>
            <a:pPr lvl="1"/>
            <a:r>
              <a:rPr lang="da-DK" dirty="0"/>
              <a:t>Resultatet skal offentliggøres, med mulighed for at udløse afstemningsvalg</a:t>
            </a:r>
          </a:p>
          <a:p>
            <a:endParaRPr lang="da-DK" dirty="0"/>
          </a:p>
          <a:p>
            <a:r>
              <a:rPr lang="da-DK" dirty="0"/>
              <a:t>Orienteringsmødet afholdes sammen med det årlige menighedsmøde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Valgforsamlingen tager udgangspunkt i foreningslivets generalforsamlinger med mulighed for dialog og debat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22E74E8-00BF-4383-9E8A-2276BDBA5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3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978581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953186EE-D453-4706-BFFF-09379B3FC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Eksempel:</a:t>
            </a:r>
          </a:p>
          <a:p>
            <a:pPr lvl="1"/>
            <a:r>
              <a:rPr lang="da-DK" dirty="0"/>
              <a:t>Værdien næstekærlighed bliver for alvor klar for vores indre, når vi tænker på den barmhjertige samaritaner</a:t>
            </a:r>
          </a:p>
          <a:p>
            <a:pPr lvl="1"/>
            <a:endParaRPr lang="da-DK" dirty="0"/>
          </a:p>
          <a:p>
            <a:r>
              <a:rPr lang="da-DK" dirty="0"/>
              <a:t>Værdien bliver virkelig, fordi den kobles til konkrete handlinger og følelser </a:t>
            </a:r>
          </a:p>
          <a:p>
            <a:endParaRPr lang="da-DK" dirty="0"/>
          </a:p>
          <a:p>
            <a:r>
              <a:rPr lang="da-DK" dirty="0"/>
              <a:t>Overvej gerne selv andre eksempler på værdier, der bliver mere virkelige, når de kobles til handlinger og følelser </a:t>
            </a:r>
          </a:p>
          <a:p>
            <a:pPr lvl="1"/>
            <a:r>
              <a:rPr lang="da-DK" dirty="0"/>
              <a:t>– gerne med eksempler fra jeres eget arbejde i menighedsrådet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D8A8561-484C-47E0-826D-4259BE055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Værdier bliver konkrete gennem historier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ACDC826-FA1F-47CC-94E3-AF11D0E5F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3691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8A7597-BC8F-4E42-B301-04D242346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Rekruttering – fortæl historier og få flere med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DFB9560-93A9-49CF-8119-9AC28389C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834" y="1493045"/>
            <a:ext cx="7264229" cy="4536512"/>
          </a:xfrm>
        </p:spPr>
        <p:txBody>
          <a:bodyPr>
            <a:normAutofit lnSpcReduction="10000"/>
          </a:bodyPr>
          <a:lstStyle/>
          <a:p>
            <a:r>
              <a:rPr lang="da-DK" dirty="0"/>
              <a:t>Hvor begynder man, når man skal fortælle en historie om menighedsrådet?</a:t>
            </a:r>
          </a:p>
          <a:p>
            <a:endParaRPr lang="da-DK" b="1" dirty="0"/>
          </a:p>
          <a:p>
            <a:r>
              <a:rPr lang="da-DK" dirty="0"/>
              <a:t>Historien består af tre kerneelementer:</a:t>
            </a:r>
          </a:p>
          <a:p>
            <a:pPr lvl="1"/>
            <a:r>
              <a:rPr lang="da-DK" dirty="0"/>
              <a:t>Historien om mig</a:t>
            </a:r>
          </a:p>
          <a:p>
            <a:pPr lvl="1"/>
            <a:r>
              <a:rPr lang="da-DK" dirty="0"/>
              <a:t>Historien om os</a:t>
            </a:r>
          </a:p>
          <a:p>
            <a:pPr lvl="1"/>
            <a:r>
              <a:rPr lang="da-DK" dirty="0"/>
              <a:t>Historien om nu:</a:t>
            </a:r>
          </a:p>
          <a:p>
            <a:pPr lvl="2"/>
            <a:r>
              <a:rPr lang="da-DK" dirty="0"/>
              <a:t>En historie om nu, skal altid indeholde en klar opfordring til at handle. ”Vil du/I være med til at ______ ? </a:t>
            </a:r>
          </a:p>
          <a:p>
            <a:endParaRPr lang="da-DK" dirty="0"/>
          </a:p>
          <a:p>
            <a:r>
              <a:rPr lang="da-DK" dirty="0"/>
              <a:t>Historien hjælper med at forklare, hvorfor jeres menighedsråd er her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04B45FB-DD7C-4CD0-BFF9-6AC0BA1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31</a:t>
            </a:fld>
            <a:endParaRPr lang="da-DK" noProof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790F4A1-FA72-48ED-91FA-06B2665A1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424" y="1869635"/>
            <a:ext cx="3401181" cy="311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97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8ACF2-4A49-4AB0-B79B-56F44628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Øvelse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8F49FE-FE7C-4D08-AB53-626566FA8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Hvad er historien om ”nu” i jeres sogn?</a:t>
            </a:r>
          </a:p>
          <a:p>
            <a:endParaRPr lang="da-DK" dirty="0"/>
          </a:p>
          <a:p>
            <a:r>
              <a:rPr lang="da-DK" dirty="0"/>
              <a:t>Tal sammen to og to</a:t>
            </a:r>
          </a:p>
          <a:p>
            <a:endParaRPr lang="da-DK" dirty="0"/>
          </a:p>
          <a:p>
            <a:r>
              <a:rPr lang="da-DK" dirty="0"/>
              <a:t>Spørgsmål: </a:t>
            </a:r>
          </a:p>
          <a:p>
            <a:pPr lvl="1"/>
            <a:r>
              <a:rPr lang="da-DK" dirty="0"/>
              <a:t>Hvad er jeres menighedsråds udfordringer og </a:t>
            </a:r>
            <a:br>
              <a:rPr lang="da-DK" dirty="0"/>
            </a:br>
            <a:r>
              <a:rPr lang="da-DK" dirty="0"/>
              <a:t>muligheder?</a:t>
            </a:r>
          </a:p>
          <a:p>
            <a:pPr lvl="1"/>
            <a:r>
              <a:rPr lang="da-DK" dirty="0"/>
              <a:t>Hvilke projekter ligger på jeres bord, som bare </a:t>
            </a:r>
            <a:br>
              <a:rPr lang="da-DK" dirty="0"/>
            </a:br>
            <a:r>
              <a:rPr lang="da-DK" dirty="0"/>
              <a:t>skal lykkes? </a:t>
            </a:r>
          </a:p>
          <a:p>
            <a:pPr lvl="1"/>
            <a:r>
              <a:rPr lang="da-DK" dirty="0"/>
              <a:t>Hvorfor er der grundlæggende brug for opbakning</a:t>
            </a:r>
            <a:br>
              <a:rPr lang="da-DK" dirty="0"/>
            </a:br>
            <a:r>
              <a:rPr lang="da-DK" dirty="0"/>
              <a:t>til menighedsrådet i jeres sogn?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A6B25DA-2CE7-4D82-859F-32DCB10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32</a:t>
            </a:fld>
            <a:endParaRPr lang="da-DK" noProof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9DE4E5F-6F01-43A6-A623-BC2328F08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431" y="2531208"/>
            <a:ext cx="3987130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02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BB27B-1F03-497B-9F27-05707517E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Rekruttering - motivation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AB689AB-2B81-4C9E-ADBD-0C781748B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Efter I har fortalt om historien om mig, os og nu, kan I bruge det aktivt, når I skal tage kontakt til potentielle nye kandidater. </a:t>
            </a:r>
          </a:p>
          <a:p>
            <a:endParaRPr lang="da-DK" dirty="0"/>
          </a:p>
          <a:p>
            <a:r>
              <a:rPr lang="da-DK" dirty="0"/>
              <a:t>Alle der er frivillige har et motiv for at være det -  det gælder også frivillige i et menighedsråd </a:t>
            </a:r>
          </a:p>
          <a:p>
            <a:pPr lvl="1"/>
            <a:r>
              <a:rPr lang="da-DK" dirty="0"/>
              <a:t>Hvad kan I tilbyde nye medlemmer?</a:t>
            </a:r>
          </a:p>
          <a:p>
            <a:pPr lvl="1"/>
            <a:endParaRPr lang="da-DK" dirty="0"/>
          </a:p>
          <a:p>
            <a:r>
              <a:rPr lang="da-DK" dirty="0"/>
              <a:t>I kan med fordel forsøge at afdække deres interesser og motivation for at deltage i det kirkelige arbejde</a:t>
            </a:r>
          </a:p>
          <a:p>
            <a:pPr lvl="1"/>
            <a:r>
              <a:rPr lang="da-DK" dirty="0"/>
              <a:t>På den måde kan I bedre forklare, hvor menighedsrådsarbejdet kan skabe værdi for den enkelte 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B28CD4F-8D7B-4321-8CB9-7218105A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33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347029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FFEC3C-B794-42CD-B466-C5E92D360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Rekruttering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9C5983B-524E-40EE-A18B-322DBB1FF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sz="2600" dirty="0"/>
              <a:t>Interesser kan udforskes ved at stille spørgsmål og lytte</a:t>
            </a:r>
          </a:p>
          <a:p>
            <a:pPr lvl="1"/>
            <a:r>
              <a:rPr lang="da-DK" sz="2300" dirty="0"/>
              <a:t>Og del gerne ud af egne værdier og interesser</a:t>
            </a:r>
          </a:p>
          <a:p>
            <a:pPr marL="0" indent="0">
              <a:buNone/>
            </a:pPr>
            <a:endParaRPr lang="da-DK" sz="2600" dirty="0"/>
          </a:p>
          <a:p>
            <a:r>
              <a:rPr lang="da-DK" sz="2600" dirty="0"/>
              <a:t>Forbered jer godt, inden I tager kontakt. </a:t>
            </a:r>
          </a:p>
          <a:p>
            <a:endParaRPr lang="da-DK" sz="2600" dirty="0"/>
          </a:p>
          <a:p>
            <a:r>
              <a:rPr lang="da-DK" sz="2600" dirty="0"/>
              <a:t>Vær forberedt på, at de stiller spørgsmål. </a:t>
            </a:r>
            <a:br>
              <a:rPr lang="da-DK" sz="2600" dirty="0"/>
            </a:br>
            <a:r>
              <a:rPr lang="da-DK" sz="2600" dirty="0"/>
              <a:t>Det kan f.eks. være: 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sz="2300" dirty="0"/>
              <a:t>Hvad er formålet med arbejdet? 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sz="2300" dirty="0"/>
              <a:t>Hvilke konkrete opgaver skal jeg løse? 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sz="2300" dirty="0"/>
              <a:t>Hvad får jeg indflydelse på? 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sz="2300" dirty="0"/>
              <a:t>Hvor lang tid skal jeg bruge? 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sz="2300" dirty="0"/>
              <a:t>Hvad får jeg personligt ud af det? </a:t>
            </a:r>
          </a:p>
          <a:p>
            <a:pPr marL="546404" lvl="1" indent="-342900">
              <a:buFont typeface="+mj-lt"/>
              <a:buAutoNum type="arabicPeriod"/>
            </a:pPr>
            <a:endParaRPr lang="da-DK" sz="2300" dirty="0"/>
          </a:p>
          <a:p>
            <a:pPr marL="276404" indent="-342900"/>
            <a:r>
              <a:rPr lang="da-DK" sz="2600" dirty="0"/>
              <a:t>Med udgangspunkt i deres interesser, kan I svare konkret</a:t>
            </a:r>
            <a:br>
              <a:rPr lang="da-DK" sz="2600" dirty="0"/>
            </a:br>
            <a:r>
              <a:rPr lang="da-DK" sz="2600" dirty="0"/>
              <a:t> og meningsfuldt på deres spørgsmål</a:t>
            </a:r>
          </a:p>
          <a:p>
            <a:pPr marL="546404" lvl="1" indent="-342900">
              <a:buFont typeface="+mj-lt"/>
              <a:buAutoNum type="arabicPeriod"/>
            </a:pPr>
            <a:endParaRPr lang="da-DK" dirty="0"/>
          </a:p>
          <a:p>
            <a:endParaRPr lang="da-DK" dirty="0"/>
          </a:p>
          <a:p>
            <a:pPr marL="546404" lvl="1" indent="-3429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8C0B98E-9620-4A6A-82AA-1DE2AC942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34</a:t>
            </a:fld>
            <a:endParaRPr lang="da-DK" noProof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FD16479-C589-4BE4-970A-82239D0E8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431" y="1676248"/>
            <a:ext cx="3987130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0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B1B2B-8C0D-4846-BF5A-7AD5CF207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Rekruttering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B21CA5-7545-4FFA-B3E1-B123EFA21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6 konkrete tips til rekrutteringen: 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dirty="0"/>
              <a:t>Lav en liste over fem personer 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dirty="0"/>
              <a:t>Grib telefonen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dirty="0"/>
              <a:t>Lyt og stil spørgsmål frem for at snakke og komme med svar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dirty="0"/>
              <a:t>Lyt til deres bekymringer 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dirty="0"/>
              <a:t>Mød folk 1-1 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dirty="0"/>
              <a:t>Bryd isen </a:t>
            </a:r>
          </a:p>
          <a:p>
            <a:pPr marL="546404" lvl="1" indent="-342900">
              <a:buFont typeface="+mj-lt"/>
              <a:buAutoNum type="arabicPeriod"/>
            </a:pPr>
            <a:endParaRPr lang="da-DK" dirty="0"/>
          </a:p>
          <a:p>
            <a:pPr marL="546404" lvl="1" indent="-342900">
              <a:buFont typeface="+mj-lt"/>
              <a:buAutoNum type="arabicPeriod"/>
            </a:pPr>
            <a:endParaRPr lang="da-DK" dirty="0"/>
          </a:p>
          <a:p>
            <a:pPr marL="546404" lvl="1" indent="-3429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95DCF8-3A51-4DDD-BBCF-F7CC6159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35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154795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8ACF2-4A49-4AB0-B79B-56F44628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Rekruttering – når I kommer hjem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8F49FE-FE7C-4D08-AB53-626566FA8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835" y="1493045"/>
            <a:ext cx="6255269" cy="4536512"/>
          </a:xfrm>
        </p:spPr>
        <p:txBody>
          <a:bodyPr>
            <a:normAutofit fontScale="85000" lnSpcReduction="10000"/>
          </a:bodyPr>
          <a:lstStyle/>
          <a:p>
            <a:r>
              <a:rPr lang="da-DK" dirty="0"/>
              <a:t>Fortæl jeres gode historie videre til de andre menighedsrådsmedlemmer 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Foreslå de andre medlemmer at tænke over deres gode historie om at være menighedsrådsmedlem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Find sammen frem til historien om ”os” og ”nu” </a:t>
            </a:r>
          </a:p>
          <a:p>
            <a:endParaRPr lang="da-DK" dirty="0"/>
          </a:p>
          <a:p>
            <a:r>
              <a:rPr lang="da-DK" dirty="0"/>
              <a:t>På Valgportalen finder I et oplæg, der kan sættes på dagsordenen til jeres næste menighedsrådsmøde</a:t>
            </a:r>
          </a:p>
          <a:p>
            <a:pPr lvl="1"/>
            <a:r>
              <a:rPr lang="da-DK" dirty="0"/>
              <a:t>5 spørgsmål, der hjælper jer på vej </a:t>
            </a:r>
          </a:p>
          <a:p>
            <a:pPr lvl="1"/>
            <a:r>
              <a:rPr lang="da-DK" dirty="0"/>
              <a:t>Afsæt 30-60 minutter til at besvare spørgsmålene og drøfte mulige kandidater på baggrund af svarene  </a:t>
            </a:r>
          </a:p>
          <a:p>
            <a:pPr lvl="1"/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A6B25DA-2CE7-4D82-859F-32DCB10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36</a:t>
            </a:fld>
            <a:endParaRPr lang="da-DK" noProof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1293C11-3254-479C-9952-80AE45E8A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87" y="661471"/>
            <a:ext cx="3899874" cy="553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37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8D836-D7C6-4B51-AF12-EFAB17F69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Valgret og valgbarhed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E283D54-0C99-4D05-9F11-29410DD69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 dirty="0"/>
              <a:t>Hvem kan I opfordre til at stille op?</a:t>
            </a:r>
          </a:p>
          <a:p>
            <a:pPr lvl="1"/>
            <a:r>
              <a:rPr lang="da-DK" dirty="0"/>
              <a:t>Valgbarhed = at man kan stille op som kandidat til menighedsrådsvalget</a:t>
            </a:r>
          </a:p>
          <a:p>
            <a:pPr lvl="1"/>
            <a:r>
              <a:rPr lang="da-DK" dirty="0"/>
              <a:t>Valgret = at man kan stemme til menighedsrådsvalget</a:t>
            </a:r>
          </a:p>
          <a:p>
            <a:pPr lvl="1"/>
            <a:endParaRPr lang="da-DK" dirty="0"/>
          </a:p>
          <a:p>
            <a:r>
              <a:rPr lang="da-DK" dirty="0"/>
              <a:t>Kriterier for valgret</a:t>
            </a:r>
          </a:p>
          <a:p>
            <a:pPr lvl="1"/>
            <a:r>
              <a:rPr lang="da-DK" dirty="0"/>
              <a:t>Medlem af folkekirken</a:t>
            </a:r>
          </a:p>
          <a:p>
            <a:pPr lvl="1"/>
            <a:r>
              <a:rPr lang="da-DK" dirty="0"/>
              <a:t>Bopæl i sognet </a:t>
            </a:r>
          </a:p>
          <a:p>
            <a:pPr lvl="2"/>
            <a:r>
              <a:rPr lang="da-DK" sz="2300" dirty="0"/>
              <a:t>eller have valgt at flytte sine parlamentariske rettigheder til sognet</a:t>
            </a:r>
          </a:p>
          <a:p>
            <a:pPr lvl="1"/>
            <a:r>
              <a:rPr lang="da-DK" dirty="0"/>
              <a:t>Fyldt 18 år </a:t>
            </a:r>
          </a:p>
          <a:p>
            <a:pPr lvl="1"/>
            <a:r>
              <a:rPr lang="da-DK" dirty="0"/>
              <a:t>Have dansk indfødsret eller har haft fast bopæl i riget uafbrudt i et år forud for valgdagen</a:t>
            </a:r>
          </a:p>
          <a:p>
            <a:endParaRPr lang="da-DK" dirty="0"/>
          </a:p>
          <a:p>
            <a:r>
              <a:rPr lang="da-DK" dirty="0"/>
              <a:t>Kriterier for valgbarhed: </a:t>
            </a:r>
          </a:p>
          <a:p>
            <a:pPr lvl="1"/>
            <a:r>
              <a:rPr lang="da-DK" dirty="0"/>
              <a:t>Enhver, der har valgret – med få undtagelser</a:t>
            </a:r>
          </a:p>
          <a:p>
            <a:endParaRPr lang="da-DK" dirty="0"/>
          </a:p>
          <a:p>
            <a:r>
              <a:rPr lang="da-DK" dirty="0"/>
              <a:t>Vær opmærksom på præster og kirkens ansatte</a:t>
            </a:r>
          </a:p>
          <a:p>
            <a:pPr lvl="1"/>
            <a:r>
              <a:rPr lang="da-DK" dirty="0"/>
              <a:t>Præster, der er ansat i folkekirken er ikke valgbare</a:t>
            </a:r>
          </a:p>
          <a:p>
            <a:pPr lvl="1"/>
            <a:r>
              <a:rPr lang="da-DK" dirty="0"/>
              <a:t>Kirkefunktionærer og andre ansatte ved kirken og kirkegården ansat over 8 timer/uge og mere end en måned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6C2FC-970F-4FA6-9108-64459E59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37</a:t>
            </a:fld>
            <a:endParaRPr lang="da-DK" noProof="0"/>
          </a:p>
        </p:txBody>
      </p:sp>
      <p:pic>
        <p:nvPicPr>
          <p:cNvPr id="5" name="Picture 2" descr="C:\Users\mbm\Desktop\Billeder\160404_mv_valgbar_brostrom.jpg">
            <a:extLst>
              <a:ext uri="{FF2B5EF4-FFF2-40B4-BE49-F238E27FC236}">
                <a16:creationId xmlns:a16="http://schemas.microsoft.com/office/drawing/2014/main" id="{E85BC774-D641-419C-AC18-C739E61023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962" y="1685708"/>
            <a:ext cx="2528643" cy="3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B145A9C8-D469-4A41-BE78-286E66695957}"/>
              </a:ext>
            </a:extLst>
          </p:cNvPr>
          <p:cNvSpPr txBox="1"/>
          <p:nvPr/>
        </p:nvSpPr>
        <p:spPr>
          <a:xfrm>
            <a:off x="10321095" y="5078542"/>
            <a:ext cx="12835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00" dirty="0"/>
              <a:t>Tegning: Kim </a:t>
            </a:r>
            <a:r>
              <a:rPr lang="da-DK" sz="700" dirty="0" err="1"/>
              <a:t>Broström</a:t>
            </a:r>
            <a:endParaRPr lang="da-DK" sz="700" dirty="0"/>
          </a:p>
        </p:txBody>
      </p:sp>
    </p:spTree>
    <p:extLst>
      <p:ext uri="{BB962C8B-B14F-4D97-AF65-F5344CB8AC3E}">
        <p14:creationId xmlns:p14="http://schemas.microsoft.com/office/powerpoint/2010/main" val="1714379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701BC-918B-49EC-AF5C-4A0F40002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Kirkefunktionærer og andre ansatte ved kirken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2DB88E2-EDF5-4B45-A8BE-3B6196BFA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38</a:t>
            </a:fld>
            <a:endParaRPr lang="da-DK" noProof="0"/>
          </a:p>
        </p:txBody>
      </p:sp>
      <p:pic>
        <p:nvPicPr>
          <p:cNvPr id="10" name="Pladsholder til indhold 9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EF47762-4895-40E4-ABEF-EE67F3AA6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74" y="1359315"/>
            <a:ext cx="7058452" cy="4798800"/>
          </a:xfrm>
        </p:spPr>
      </p:pic>
    </p:spTree>
    <p:extLst>
      <p:ext uri="{BB962C8B-B14F-4D97-AF65-F5344CB8AC3E}">
        <p14:creationId xmlns:p14="http://schemas.microsoft.com/office/powerpoint/2010/main" val="1028090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91077939-2FB1-4143-BC00-A700F0A56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Sognepræster har kun valgret i den menighedsrådskreds, hvor de er ansat </a:t>
            </a:r>
          </a:p>
          <a:p>
            <a:endParaRPr lang="da-DK" dirty="0"/>
          </a:p>
          <a:p>
            <a:r>
              <a:rPr lang="da-DK" dirty="0"/>
              <a:t>Hvis en sognepræst er ansat i flere menighedsrådskredse, skal vedkommende inden </a:t>
            </a:r>
            <a:r>
              <a:rPr lang="da-DK" u="sng" dirty="0"/>
              <a:t>den 1. september 2020 kl. 16.00</a:t>
            </a:r>
            <a:r>
              <a:rPr lang="da-DK" dirty="0"/>
              <a:t> registrere i Den Elektroniske Kirkebog, i hvilken menighedsrådskreds vedkommende ønsker at udøve sin valgret</a:t>
            </a:r>
            <a:endParaRPr lang="da-DK" u="sng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0EEBDA6-09D8-401D-88C6-5B036FA88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Særligt om præsters valgret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73FA62F-A5D7-4E64-82A2-B4F27C1E3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7585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0B3E5-15D6-4FEF-895A-C47C1259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skal valget foregå på en ny måde?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5A802CE-90FC-43C5-9960-4DA09C227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Den demokratiske legitimitet i folkekirken fastholdes og styrkes</a:t>
            </a:r>
          </a:p>
          <a:p>
            <a:endParaRPr lang="da-DK" dirty="0"/>
          </a:p>
          <a:p>
            <a:r>
              <a:rPr lang="da-DK" dirty="0"/>
              <a:t>Den metode med aftalevalg, man havde udviklet lokalt, har fungeret, men savnet legitimitet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Mange steder blev afstemningsvalget ikke en realitet </a:t>
            </a:r>
          </a:p>
          <a:p>
            <a:endParaRPr lang="da-DK" dirty="0"/>
          </a:p>
          <a:p>
            <a:r>
              <a:rPr lang="da-DK" dirty="0"/>
              <a:t>Faste datoer og krav om annoncering af orienteringsmøde og valgforsamling skaber synlighed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6B7FE15-45BD-4C6A-AC8E-D7B9A5B2C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4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730753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223F46-301B-41EC-8C55-35339D7DC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Sognebåndsløsere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6747A51-2CED-4AD4-B0C5-28EEF5673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Hvad er en sognebåndsløser? </a:t>
            </a:r>
          </a:p>
          <a:p>
            <a:pPr lvl="1"/>
            <a:r>
              <a:rPr lang="da-DK" dirty="0"/>
              <a:t>Et medlem af folkekirken, der slutter sig til sognepræsten for en anden menighed end hvortil medlemmet hører</a:t>
            </a:r>
          </a:p>
          <a:p>
            <a:endParaRPr lang="da-DK" dirty="0"/>
          </a:p>
          <a:p>
            <a:r>
              <a:rPr lang="da-DK" dirty="0"/>
              <a:t>Sognebåndsløseren skal i forbindelse med sognebåndsløsningen vælge, hvor valgretten ønskes udøvet</a:t>
            </a:r>
          </a:p>
          <a:p>
            <a:endParaRPr lang="da-DK" dirty="0"/>
          </a:p>
          <a:p>
            <a:r>
              <a:rPr lang="da-DK" dirty="0"/>
              <a:t>Anmodningen om sognebåndsløsningen skal være sognebåndsløserpræsten i hænde </a:t>
            </a:r>
            <a:r>
              <a:rPr lang="da-DK" u="sng" dirty="0"/>
              <a:t>senest tirsdag den 1. september klokken 12.00</a:t>
            </a:r>
          </a:p>
          <a:p>
            <a:endParaRPr lang="da-DK" dirty="0"/>
          </a:p>
          <a:p>
            <a:r>
              <a:rPr lang="da-DK" dirty="0"/>
              <a:t>Registreringen skal være foretaget </a:t>
            </a:r>
            <a:r>
              <a:rPr lang="da-DK" u="sng" dirty="0"/>
              <a:t>senest samme dag klokken 16.00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56CD7B1-E70A-49FA-93E4-301C62F01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40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941110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BF111E-7AB2-4BAD-B5D6-C3B205793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Særligt om </a:t>
            </a:r>
            <a:r>
              <a:rPr lang="da-DK" dirty="0" err="1"/>
              <a:t>indenpastoratsflyttere</a:t>
            </a:r>
            <a:r>
              <a:rPr lang="da-DK" dirty="0"/>
              <a:t> og flersognspastorater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9020BB3-DC65-4914-BA9C-9C8EC7608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Et flersognspastorat er et pastorat, der består af to eller flere sogne </a:t>
            </a:r>
          </a:p>
          <a:p>
            <a:endParaRPr lang="da-DK" dirty="0"/>
          </a:p>
          <a:p>
            <a:r>
              <a:rPr lang="da-DK" dirty="0"/>
              <a:t>I et flersognspastorat gælder særlige regler hvis: 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dirty="0"/>
              <a:t>Et medlem flytter fra en menighedsrådskreds til en anden i samme pastorat (</a:t>
            </a:r>
            <a:r>
              <a:rPr lang="da-DK" dirty="0" err="1"/>
              <a:t>indenpastoratsflytter</a:t>
            </a:r>
            <a:r>
              <a:rPr lang="da-DK" dirty="0"/>
              <a:t>)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dirty="0"/>
              <a:t>Der oprettes et nyt flersognspastorat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dirty="0"/>
              <a:t>Der sker ændringer i et eksisterende flersognspastorat 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dirty="0"/>
              <a:t>Et medlem flytter til et flersognspastorat</a:t>
            </a:r>
          </a:p>
          <a:p>
            <a:pPr marL="203504" lvl="1" indent="0">
              <a:buNone/>
            </a:pPr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1565233-2779-4516-BB12-352CB135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41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148091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B709DF-2544-4F2D-85DB-3C417CE74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Indenpastoratsflytter</a:t>
            </a:r>
            <a:endParaRPr lang="da-DK" dirty="0"/>
          </a:p>
        </p:txBody>
      </p:sp>
      <p:pic>
        <p:nvPicPr>
          <p:cNvPr id="6" name="Pladsholder til indhold 5" descr="Et billede, der indeholder ur&#10;&#10;Automatisk genereret beskrivelse">
            <a:extLst>
              <a:ext uri="{FF2B5EF4-FFF2-40B4-BE49-F238E27FC236}">
                <a16:creationId xmlns:a16="http://schemas.microsoft.com/office/drawing/2014/main" id="{875519B1-5C3F-4FBD-9CA0-5CFCC4971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76" y="1196672"/>
            <a:ext cx="7555048" cy="4991728"/>
          </a:xfr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DCBA37A-0106-4AC0-B096-A7835206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42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318961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BF111E-7AB2-4BAD-B5D6-C3B205793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Ændringer eller oprettelse af nyt flersognspastorat</a:t>
            </a:r>
          </a:p>
        </p:txBody>
      </p:sp>
      <p:pic>
        <p:nvPicPr>
          <p:cNvPr id="6" name="Pladsholder til indhold 5" descr="Et billede, der indeholder ur&#10;&#10;Automatisk genereret beskrivelse">
            <a:extLst>
              <a:ext uri="{FF2B5EF4-FFF2-40B4-BE49-F238E27FC236}">
                <a16:creationId xmlns:a16="http://schemas.microsoft.com/office/drawing/2014/main" id="{683040F5-377A-49C7-972F-7D40B1A77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97" y="1257418"/>
            <a:ext cx="7120174" cy="4959498"/>
          </a:xfr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1565233-2779-4516-BB12-352CB135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43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768002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BF111E-7AB2-4BAD-B5D6-C3B205793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Flytning til et flersognspastorat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D857ECC-44E2-4942-B1E5-242053CE7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66" y="1257801"/>
            <a:ext cx="7694867" cy="4930599"/>
          </a:xfr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1565233-2779-4516-BB12-352CB135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44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4196590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C767F7-ABFC-4C61-927D-80489DB46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Særligt om </a:t>
            </a:r>
            <a:r>
              <a:rPr lang="da-DK" dirty="0" err="1"/>
              <a:t>indenpastoratsflyttere</a:t>
            </a:r>
            <a:r>
              <a:rPr lang="da-DK" dirty="0"/>
              <a:t> og flersognspastorater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CF323E8-46E0-45A1-B23B-A9510732E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Frister for flytning af valgret og valgbarhed</a:t>
            </a:r>
          </a:p>
          <a:p>
            <a:pPr lvl="1"/>
            <a:r>
              <a:rPr lang="da-DK" dirty="0"/>
              <a:t>Flytningen af valgret og valgbarhed meddeles til én af sognepræsterne for det sogn, hvor valgretten ønsker udøvet senest 4 uger efter: </a:t>
            </a:r>
          </a:p>
          <a:p>
            <a:pPr lvl="2"/>
            <a:r>
              <a:rPr lang="da-DK" dirty="0"/>
              <a:t>At flytningen er anmeldt til folkeregisteret</a:t>
            </a:r>
          </a:p>
          <a:p>
            <a:pPr lvl="2"/>
            <a:r>
              <a:rPr lang="da-DK" dirty="0"/>
              <a:t>At pastoratet er oprettet </a:t>
            </a:r>
          </a:p>
          <a:p>
            <a:pPr lvl="2"/>
            <a:r>
              <a:rPr lang="da-DK" dirty="0"/>
              <a:t>At pastoratet er ændret </a:t>
            </a:r>
          </a:p>
          <a:p>
            <a:pPr lvl="2"/>
            <a:endParaRPr lang="da-DK" dirty="0"/>
          </a:p>
          <a:p>
            <a:pPr lvl="1"/>
            <a:r>
              <a:rPr lang="da-DK" dirty="0"/>
              <a:t>Meddelelsen skal være skriftlig og indeholde oplysninger om medlemmets:</a:t>
            </a:r>
          </a:p>
          <a:p>
            <a:pPr lvl="2"/>
            <a:r>
              <a:rPr lang="da-DK" dirty="0"/>
              <a:t>Navn</a:t>
            </a:r>
          </a:p>
          <a:p>
            <a:pPr lvl="2"/>
            <a:r>
              <a:rPr lang="da-DK" dirty="0"/>
              <a:t>Personnummer</a:t>
            </a:r>
          </a:p>
          <a:p>
            <a:pPr lvl="2"/>
            <a:r>
              <a:rPr lang="da-DK" dirty="0"/>
              <a:t>Hidtidige adresse</a:t>
            </a:r>
          </a:p>
          <a:p>
            <a:pPr lvl="2"/>
            <a:r>
              <a:rPr lang="da-DK" dirty="0"/>
              <a:t>Nuværende adresse</a:t>
            </a:r>
          </a:p>
          <a:p>
            <a:pPr lvl="2"/>
            <a:endParaRPr lang="da-DK" dirty="0"/>
          </a:p>
          <a:p>
            <a:pPr lvl="1"/>
            <a:r>
              <a:rPr lang="da-DK" dirty="0"/>
              <a:t>Meddelelsen kan sendes pr. brev eller som ”Sikker henvendelse” via jeres sogns hjemmeside på </a:t>
            </a:r>
            <a:r>
              <a:rPr lang="da-DK" u="sng" dirty="0">
                <a:hlinkClick r:id="rId3"/>
              </a:rPr>
              <a:t>www.sogn.dk</a:t>
            </a:r>
            <a:r>
              <a:rPr lang="da-DK" u="sng" dirty="0"/>
              <a:t>. </a:t>
            </a:r>
            <a:endParaRPr lang="da-DK" dirty="0"/>
          </a:p>
          <a:p>
            <a:pPr marL="403529" lvl="2" indent="0">
              <a:buNone/>
            </a:pPr>
            <a:endParaRPr lang="da-DK" dirty="0"/>
          </a:p>
          <a:p>
            <a:pPr lvl="2"/>
            <a:endParaRPr lang="da-DK" dirty="0"/>
          </a:p>
          <a:p>
            <a:pPr lvl="1"/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2E92513-9DFC-4869-9CAF-97EE49E7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45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1723357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6230E-7B0E-45B1-B7BB-BFBDE29E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Valgforsamling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1AFE2C-DDAF-4592-AAA4-6DC21C908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F9FFCFD-E152-41ED-8AC5-61713A36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46</a:t>
            </a:fld>
            <a:endParaRPr lang="da-DK" noProof="0"/>
          </a:p>
        </p:txBody>
      </p:sp>
      <p:pic>
        <p:nvPicPr>
          <p:cNvPr id="5" name="Pladsholder til indhold 3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64C1587B-9F08-4A65-8C3D-43755CCA8F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7" y="1276629"/>
            <a:ext cx="8472194" cy="4969344"/>
          </a:xfrm>
          <a:prstGeom prst="rect">
            <a:avLst/>
          </a:prstGeom>
        </p:spPr>
      </p:pic>
      <p:sp>
        <p:nvSpPr>
          <p:cNvPr id="6" name="Pil: højre 5">
            <a:extLst>
              <a:ext uri="{FF2B5EF4-FFF2-40B4-BE49-F238E27FC236}">
                <a16:creationId xmlns:a16="http://schemas.microsoft.com/office/drawing/2014/main" id="{B3DA6206-E9BD-43C9-9865-1656A89BDF08}"/>
              </a:ext>
            </a:extLst>
          </p:cNvPr>
          <p:cNvSpPr/>
          <p:nvPr/>
        </p:nvSpPr>
        <p:spPr>
          <a:xfrm rot="5400000">
            <a:off x="5635711" y="3634712"/>
            <a:ext cx="613222" cy="253178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500" dirty="0"/>
          </a:p>
        </p:txBody>
      </p:sp>
    </p:spTree>
    <p:extLst>
      <p:ext uri="{BB962C8B-B14F-4D97-AF65-F5344CB8AC3E}">
        <p14:creationId xmlns:p14="http://schemas.microsoft.com/office/powerpoint/2010/main" val="30431879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8C1B7-B446-4BFC-9D35-9D2AF2E4A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Valgforsamling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5051DD0-EE08-48F3-9C44-14D15C8F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47</a:t>
            </a:fld>
            <a:endParaRPr lang="da-DK" noProof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328FF634-67BA-443B-93A9-56905A406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Valgforsamlingen afholdes </a:t>
            </a:r>
            <a:r>
              <a:rPr lang="da-DK" u="sng" dirty="0"/>
              <a:t>den 15. september 2020</a:t>
            </a:r>
            <a:r>
              <a:rPr lang="da-DK" dirty="0"/>
              <a:t> i hele landet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Valgforsamlingen er offentligt tilgængelig </a:t>
            </a:r>
          </a:p>
          <a:p>
            <a:pPr lvl="1"/>
            <a:r>
              <a:rPr lang="da-DK" dirty="0"/>
              <a:t>Alle interesserede er velkomne</a:t>
            </a:r>
          </a:p>
          <a:p>
            <a:pPr lvl="1"/>
            <a:r>
              <a:rPr lang="da-DK" dirty="0"/>
              <a:t>Kun medlemmer af folkekirken med valgret i det</a:t>
            </a:r>
            <a:br>
              <a:rPr lang="da-DK" dirty="0"/>
            </a:br>
            <a:r>
              <a:rPr lang="da-DK" dirty="0"/>
              <a:t>pågældende sogn har tale- og stemmeret</a:t>
            </a:r>
          </a:p>
          <a:p>
            <a:endParaRPr lang="da-DK" dirty="0"/>
          </a:p>
          <a:p>
            <a:r>
              <a:rPr lang="da-DK" dirty="0"/>
              <a:t>Valgbestyrelsen forbereder og afholder</a:t>
            </a:r>
            <a:br>
              <a:rPr lang="da-DK" dirty="0"/>
            </a:br>
            <a:r>
              <a:rPr lang="da-DK" dirty="0"/>
              <a:t>valgforsamlingen 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8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C272769-083A-4744-8EB4-56879216F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5" y="2779348"/>
            <a:ext cx="4315082" cy="331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502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7E0829-8089-40B4-9BF9-8674048CF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Valgforsamling -  flersognspastorater og fælles menighedsråd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84C6FA3-2B83-410E-94B0-37B016F17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000" dirty="0"/>
              <a:t>I flersognspastorater kan valgbestyrelsen vælge at afholde valgforsamlingen en anden dag i samme uge </a:t>
            </a:r>
          </a:p>
          <a:p>
            <a:pPr lvl="1"/>
            <a:r>
              <a:rPr lang="da-DK" sz="1800" u="sng" dirty="0"/>
              <a:t>fra tirsdag den 15. september  til søndag den 20. september 2020</a:t>
            </a:r>
            <a:endParaRPr lang="da-DK" sz="1800" dirty="0"/>
          </a:p>
          <a:p>
            <a:endParaRPr lang="da-DK" sz="2000" dirty="0"/>
          </a:p>
          <a:p>
            <a:r>
              <a:rPr lang="da-DK" sz="2000" dirty="0"/>
              <a:t>I fælles menighedsråd kan valgbestyrelsen beslutte, at valgforsamlingen afholdes fælles for sognene </a:t>
            </a:r>
            <a:r>
              <a:rPr lang="da-DK" sz="2000" u="sng" dirty="0"/>
              <a:t>den 15. september</a:t>
            </a:r>
            <a:r>
              <a:rPr lang="da-DK" sz="2000" dirty="0"/>
              <a:t> </a:t>
            </a:r>
          </a:p>
          <a:p>
            <a:pPr lvl="1"/>
            <a:r>
              <a:rPr lang="da-DK" sz="1800" dirty="0"/>
              <a:t>Opstilling af kandidater, stedfortrædere og afstemning skal ske separat for det enkelte sogn</a:t>
            </a:r>
          </a:p>
          <a:p>
            <a:pPr lvl="1"/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B39453B-F54F-4E39-86E9-402BA61E5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48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6011830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8C1B7-B446-4BFC-9D35-9D2AF2E4A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Bekendtgørelse af valgforsamlingen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5051DD0-EE08-48F3-9C44-14D15C8F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49</a:t>
            </a:fld>
            <a:endParaRPr lang="da-DK" noProof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328FF634-67BA-443B-93A9-56905A406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Valgbestyrelsen skal senest </a:t>
            </a:r>
            <a:r>
              <a:rPr lang="da-DK" u="sng" dirty="0"/>
              <a:t>den 18. august 2020</a:t>
            </a:r>
            <a:r>
              <a:rPr lang="da-DK" dirty="0"/>
              <a:t> bekendtgøre, at der skal afholdes valgforsamling. </a:t>
            </a:r>
          </a:p>
          <a:p>
            <a:r>
              <a:rPr lang="da-DK" dirty="0"/>
              <a:t>På valgportalen kan I finde skabeloner til en annonce med lovpligtigt indhold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For at synliggøre mødet overfor så bred en kreds af interesserede mødedeltagere, skal tid og sted som minimum </a:t>
            </a:r>
            <a:br>
              <a:rPr lang="da-DK" dirty="0"/>
            </a:br>
            <a:r>
              <a:rPr lang="da-DK" dirty="0"/>
              <a:t>bekendtgøres:</a:t>
            </a:r>
          </a:p>
          <a:p>
            <a:pPr lvl="1"/>
            <a:r>
              <a:rPr lang="da-DK" dirty="0"/>
              <a:t>Ved gudstjenester</a:t>
            </a:r>
          </a:p>
          <a:p>
            <a:pPr lvl="1"/>
            <a:r>
              <a:rPr lang="da-DK" dirty="0"/>
              <a:t>På sognets hjemmeside </a:t>
            </a:r>
          </a:p>
          <a:p>
            <a:pPr lvl="1"/>
            <a:r>
              <a:rPr lang="da-DK" dirty="0"/>
              <a:t>I de stedlige dagblade eller lokalaviser </a:t>
            </a:r>
          </a:p>
          <a:p>
            <a:pPr lvl="2"/>
            <a:r>
              <a:rPr lang="da-DK" dirty="0"/>
              <a:t>Enten i trykte eller elektroniske udgaver </a:t>
            </a:r>
          </a:p>
          <a:p>
            <a:endParaRPr lang="da-DK" dirty="0"/>
          </a:p>
          <a:p>
            <a:pPr marL="403529" lvl="2" indent="0">
              <a:buNone/>
            </a:pPr>
            <a:endParaRPr lang="da-DK" dirty="0"/>
          </a:p>
        </p:txBody>
      </p:sp>
      <p:pic>
        <p:nvPicPr>
          <p:cNvPr id="8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C272769-083A-4744-8EB4-56879216F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49" y="3528391"/>
            <a:ext cx="3792456" cy="29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64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F2B4E55E-27CB-44B4-B2AC-6C05412AA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2" y="86978"/>
            <a:ext cx="11375335" cy="6672174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5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5550125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8C1B7-B446-4BFC-9D35-9D2AF2E4A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Valgforsamling - valglisten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5051DD0-EE08-48F3-9C44-14D15C8F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50</a:t>
            </a:fld>
            <a:endParaRPr lang="da-DK" noProof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328FF634-67BA-443B-93A9-56905A406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Valgbestyrelsen modtager en valgliste over de stemmeberettigede fra Valgsystemet senest </a:t>
            </a:r>
            <a:r>
              <a:rPr lang="da-DK" u="sng" dirty="0"/>
              <a:t>den 8. september 2020</a:t>
            </a:r>
          </a:p>
          <a:p>
            <a:endParaRPr lang="da-DK" dirty="0"/>
          </a:p>
          <a:p>
            <a:r>
              <a:rPr lang="da-DK" dirty="0"/>
              <a:t>Valglisten leveres på menighedsrådets side på Den Digitale Arbejdsplads</a:t>
            </a:r>
          </a:p>
          <a:p>
            <a:endParaRPr lang="da-DK" u="sng" dirty="0"/>
          </a:p>
          <a:p>
            <a:r>
              <a:rPr lang="da-DK" dirty="0"/>
              <a:t>Valglisten kan bruges på 3 måder:</a:t>
            </a:r>
          </a:p>
          <a:p>
            <a:pPr lvl="1"/>
            <a:r>
              <a:rPr lang="da-DK" dirty="0"/>
              <a:t>Udskrevet – </a:t>
            </a:r>
            <a:r>
              <a:rPr lang="da-DK" i="1" dirty="0"/>
              <a:t>ét eksemplar er nok</a:t>
            </a:r>
            <a:endParaRPr lang="da-DK" dirty="0"/>
          </a:p>
          <a:p>
            <a:pPr lvl="1"/>
            <a:r>
              <a:rPr lang="da-DK" dirty="0"/>
              <a:t>Elektronisk/PDF (uden adgang til internet) – </a:t>
            </a:r>
            <a:r>
              <a:rPr lang="da-DK" i="1" dirty="0"/>
              <a:t>to eksemplarer</a:t>
            </a:r>
          </a:p>
          <a:p>
            <a:pPr lvl="1"/>
            <a:r>
              <a:rPr lang="da-DK" dirty="0"/>
              <a:t>Online i Valgsystemet (med adgang til internet) </a:t>
            </a:r>
            <a:r>
              <a:rPr lang="da-DK" i="1" dirty="0"/>
              <a:t>–  to eksemplarer</a:t>
            </a:r>
          </a:p>
          <a:p>
            <a:endParaRPr lang="da-DK" dirty="0"/>
          </a:p>
          <a:p>
            <a:r>
              <a:rPr lang="da-DK" dirty="0"/>
              <a:t>Valgbestyrelsen skal berigtige valglisten frem til valgforsamlingen</a:t>
            </a:r>
          </a:p>
          <a:p>
            <a:pPr lvl="1"/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64849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8C1B7-B446-4BFC-9D35-9D2AF2E4A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Kontrol af mødedeltagernes valgret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5051DD0-EE08-48F3-9C44-14D15C8F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51</a:t>
            </a:fld>
            <a:endParaRPr lang="da-DK" noProof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328FF634-67BA-443B-93A9-56905A406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Inden valgforsamlingen begynder, skal valgbestyrelsen sørge for, at de mødedeltagere, der har valgret, markeres i den elektroniske valgliste eller afkrydses på en udskrevet valgliste </a:t>
            </a:r>
          </a:p>
          <a:p>
            <a:endParaRPr lang="da-DK" dirty="0"/>
          </a:p>
          <a:p>
            <a:r>
              <a:rPr lang="da-DK" dirty="0"/>
              <a:t>Når valgretten er kontrolleret, udleverer </a:t>
            </a:r>
            <a:br>
              <a:rPr lang="da-DK" dirty="0"/>
            </a:br>
            <a:r>
              <a:rPr lang="da-DK" dirty="0"/>
              <a:t>valgbestyrelsen stemmesedler til den </a:t>
            </a:r>
            <a:br>
              <a:rPr lang="da-DK" dirty="0"/>
            </a:br>
            <a:r>
              <a:rPr lang="da-DK" dirty="0"/>
              <a:t>pågældende</a:t>
            </a:r>
          </a:p>
          <a:p>
            <a:endParaRPr lang="da-DK" dirty="0"/>
          </a:p>
          <a:p>
            <a:r>
              <a:rPr lang="da-DK" dirty="0"/>
              <a:t>Under hele valgforsamlingen, skal </a:t>
            </a:r>
            <a:br>
              <a:rPr lang="da-DK" dirty="0"/>
            </a:br>
            <a:r>
              <a:rPr lang="da-DK" dirty="0"/>
              <a:t>valgbestyrelsen sikre, at det kun er personer, </a:t>
            </a:r>
            <a:br>
              <a:rPr lang="da-DK" dirty="0"/>
            </a:br>
            <a:r>
              <a:rPr lang="da-DK" dirty="0"/>
              <a:t>der er afkrydset på valglisten, der afgiver </a:t>
            </a:r>
            <a:br>
              <a:rPr lang="da-DK" dirty="0"/>
            </a:br>
            <a:r>
              <a:rPr lang="da-DK" dirty="0"/>
              <a:t>stemme ved afstemningerne </a:t>
            </a:r>
          </a:p>
        </p:txBody>
      </p:sp>
      <p:pic>
        <p:nvPicPr>
          <p:cNvPr id="8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C272769-083A-4744-8EB4-56879216F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544" y="2553104"/>
            <a:ext cx="4315082" cy="331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708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8C1B7-B446-4BFC-9D35-9D2AF2E4A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Valgforsamling - forløb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5051DD0-EE08-48F3-9C44-14D15C8F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52</a:t>
            </a:fld>
            <a:endParaRPr lang="da-DK" noProof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328FF634-67BA-443B-93A9-56905A406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000" dirty="0"/>
              <a:t>Valgforsamlingens forløb: 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sz="1800" dirty="0"/>
              <a:t>Opstilling af kandidater 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sz="1800" dirty="0"/>
              <a:t>Debat mellem kandidater og deltagere</a:t>
            </a:r>
          </a:p>
          <a:p>
            <a:pPr marL="546404" lvl="1" indent="-342900">
              <a:buFont typeface="+mj-lt"/>
              <a:buAutoNum type="arabicPeriod"/>
            </a:pPr>
            <a:r>
              <a:rPr lang="da-DK" sz="1800" dirty="0"/>
              <a:t>Skriftlig, hemmelig afstemning</a:t>
            </a:r>
          </a:p>
        </p:txBody>
      </p:sp>
      <p:pic>
        <p:nvPicPr>
          <p:cNvPr id="8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C272769-083A-4744-8EB4-56879216F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913" y="1249179"/>
            <a:ext cx="5908792" cy="453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336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0D57F-BECF-42E3-88A8-03F839A53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Fast dagsorden på valgforsamlingen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8C13D1F-85E9-4066-B587-88A19B911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76404" indent="-342900">
              <a:buFont typeface="+mj-lt"/>
              <a:buAutoNum type="arabicPeriod"/>
            </a:pPr>
            <a:r>
              <a:rPr lang="da-DK" dirty="0"/>
              <a:t>Velkomst ved formanden for valgbestyrelsen.</a:t>
            </a:r>
          </a:p>
          <a:p>
            <a:pPr marL="276404" indent="-342900">
              <a:buFont typeface="+mj-lt"/>
              <a:buAutoNum type="arabicPeriod"/>
            </a:pPr>
            <a:r>
              <a:rPr lang="da-DK" dirty="0"/>
              <a:t>Valg af dirigent.</a:t>
            </a:r>
          </a:p>
          <a:p>
            <a:pPr marL="276404" indent="-342900">
              <a:buFont typeface="+mj-lt"/>
              <a:buAutoNum type="arabicPeriod"/>
            </a:pPr>
            <a:r>
              <a:rPr lang="da-DK" dirty="0"/>
              <a:t>Formanden for menighedsrådet beskriver menighedsrådets opgaver, kompetencer og hidtidige   arbejde.</a:t>
            </a:r>
          </a:p>
          <a:p>
            <a:pPr marL="276404" indent="-342900">
              <a:buFont typeface="+mj-lt"/>
              <a:buAutoNum type="arabicPeriod"/>
            </a:pPr>
            <a:r>
              <a:rPr lang="da-DK" dirty="0"/>
              <a:t>Opstilling af kandidater til menighedsrådet.</a:t>
            </a:r>
          </a:p>
          <a:p>
            <a:pPr marL="276404" indent="-342900">
              <a:buFont typeface="+mj-lt"/>
              <a:buAutoNum type="arabicPeriod"/>
            </a:pPr>
            <a:r>
              <a:rPr lang="da-DK" dirty="0"/>
              <a:t>Kandidaternes egen præsentation.</a:t>
            </a:r>
          </a:p>
          <a:p>
            <a:pPr marL="276404" indent="-342900">
              <a:buFont typeface="+mj-lt"/>
              <a:buAutoNum type="arabicPeriod"/>
            </a:pPr>
            <a:r>
              <a:rPr lang="da-DK" dirty="0"/>
              <a:t>Debat og mulighed for spørgsmål til kandidaterne.</a:t>
            </a:r>
          </a:p>
          <a:p>
            <a:pPr marL="276404" indent="-342900">
              <a:buFont typeface="+mj-lt"/>
              <a:buAutoNum type="arabicPeriod"/>
            </a:pPr>
            <a:r>
              <a:rPr lang="da-DK" dirty="0"/>
              <a:t>Gennemgang af afstemningsreglerne ved valgbestyrelsen.</a:t>
            </a:r>
          </a:p>
          <a:p>
            <a:pPr marL="276404" indent="-342900">
              <a:buFont typeface="+mj-lt"/>
              <a:buAutoNum type="arabicPeriod"/>
            </a:pPr>
            <a:r>
              <a:rPr lang="da-DK" dirty="0"/>
              <a:t>Skriftlig og hemmelig afstemning. </a:t>
            </a:r>
          </a:p>
          <a:p>
            <a:pPr marL="276404" indent="-342900">
              <a:buFont typeface="+mj-lt"/>
              <a:buAutoNum type="arabicPeriod"/>
            </a:pPr>
            <a:r>
              <a:rPr lang="da-DK" dirty="0"/>
              <a:t>Optælling af stemmer og annoncering af afstemningsresultatet ved valgbestyrelsen.</a:t>
            </a:r>
          </a:p>
          <a:p>
            <a:pPr marL="276404" indent="-342900">
              <a:buFont typeface="+mj-lt"/>
              <a:buAutoNum type="arabicPeriod"/>
            </a:pPr>
            <a:r>
              <a:rPr lang="da-DK" dirty="0"/>
              <a:t>Valg af stedfortrædere efter samme procedure.</a:t>
            </a:r>
          </a:p>
          <a:p>
            <a:pPr marL="276404" indent="-342900">
              <a:buFont typeface="+mj-lt"/>
              <a:buAutoNum type="arabicPeriod"/>
            </a:pPr>
            <a:r>
              <a:rPr lang="da-DK" dirty="0"/>
              <a:t>Valgbestyrelsen orienterer om resultatet af valgforsamlingen samt om mulighed for afstemningsvalg og fristen for at indlevere en kandidatliste.</a:t>
            </a:r>
          </a:p>
          <a:p>
            <a:pPr marL="276404" indent="-342900">
              <a:buFont typeface="+mj-lt"/>
              <a:buAutoNum type="arabicPeriod"/>
            </a:pPr>
            <a:r>
              <a:rPr lang="da-DK" dirty="0"/>
              <a:t>Eventuelt.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8FECA26-C118-4102-B472-955288520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53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991562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8C1B7-B446-4BFC-9D35-9D2AF2E4A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Valgforsamling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5051DD0-EE08-48F3-9C44-14D15C8F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54</a:t>
            </a:fld>
            <a:endParaRPr lang="da-DK" noProof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328FF634-67BA-443B-93A9-56905A406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a-DK" dirty="0"/>
          </a:p>
          <a:p>
            <a:r>
              <a:rPr lang="da-DK" dirty="0"/>
              <a:t>Valgforsamlingen indledes med, at der vælges en dirigent</a:t>
            </a:r>
          </a:p>
          <a:p>
            <a:pPr lvl="1"/>
            <a:r>
              <a:rPr lang="da-DK" dirty="0"/>
              <a:t>Dirigenten må ikke være medlem af valgbestyrelsen</a:t>
            </a:r>
          </a:p>
          <a:p>
            <a:pPr lvl="1"/>
            <a:r>
              <a:rPr lang="da-DK" dirty="0"/>
              <a:t>Dirigenten leder valgforsamlingen</a:t>
            </a:r>
          </a:p>
          <a:p>
            <a:pPr lvl="1"/>
            <a:r>
              <a:rPr lang="da-DK" dirty="0"/>
              <a:t>Dirigenten er sammen med valgbestyrelsen ansvarlig for afviklingen af afstemningerne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49089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EF2CEC-508C-4235-BBA6-00CB5A1A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Opstilling af kandidater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B6B2A8-DDA9-4271-98F2-99D8C70A5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Dirigenten spørger forsamlingen, om der er forslag til kandidater, der ønskes opstillet </a:t>
            </a:r>
          </a:p>
          <a:p>
            <a:endParaRPr lang="da-DK" dirty="0"/>
          </a:p>
          <a:p>
            <a:r>
              <a:rPr lang="da-DK" dirty="0"/>
              <a:t>Dirigenten noterer kandidaternes navne </a:t>
            </a:r>
          </a:p>
          <a:p>
            <a:endParaRPr lang="da-DK" dirty="0"/>
          </a:p>
          <a:p>
            <a:r>
              <a:rPr lang="da-DK" dirty="0"/>
              <a:t>Der er </a:t>
            </a:r>
            <a:r>
              <a:rPr lang="da-DK" u="sng" dirty="0"/>
              <a:t>ikke</a:t>
            </a:r>
            <a:r>
              <a:rPr lang="da-DK" dirty="0"/>
              <a:t> krav om stillere, for at en person kan opstille som kandidat på valgforsamlingen</a:t>
            </a:r>
          </a:p>
          <a:p>
            <a:endParaRPr lang="da-DK" dirty="0"/>
          </a:p>
          <a:p>
            <a:r>
              <a:rPr lang="da-DK" dirty="0"/>
              <a:t>Valgbestyrelsen skal sikre, at der ydes den nødvendige hjælp til personer, der har behov for hjælp til opstilling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ADF70CE-BC44-4A2F-B68B-A84446DE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55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7877499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EF2CEC-508C-4235-BBA6-00CB5A1A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Præsentation og debat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B6B2A8-DDA9-4271-98F2-99D8C70A5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Kandidaternes egen præsentation</a:t>
            </a:r>
          </a:p>
          <a:p>
            <a:pPr lvl="1"/>
            <a:r>
              <a:rPr lang="da-DK" dirty="0"/>
              <a:t>Inden afstemning får kandidaterne mulighed for at præsentere sig selv og redegøre for, hvorfor de ønsker at blive medlem af menighedsrådet</a:t>
            </a:r>
          </a:p>
          <a:p>
            <a:pPr lvl="1"/>
            <a:r>
              <a:rPr lang="da-DK" dirty="0"/>
              <a:t>Præsentationen gælder både for personer, der genopstiller og personer, der stiller op for første gang </a:t>
            </a:r>
          </a:p>
          <a:p>
            <a:pPr lvl="1"/>
            <a:endParaRPr lang="da-DK" dirty="0"/>
          </a:p>
          <a:p>
            <a:r>
              <a:rPr lang="da-DK" dirty="0"/>
              <a:t>Debat og mulighed for spørgsmål til kandidaterne</a:t>
            </a:r>
          </a:p>
          <a:p>
            <a:pPr lvl="1"/>
            <a:r>
              <a:rPr lang="da-DK" dirty="0"/>
              <a:t>Efter præsentationerne har mødedeltagerne mulighed for at stille spørgsmål og indgå i en debat med kandidaterne </a:t>
            </a:r>
          </a:p>
          <a:p>
            <a:pPr lvl="1"/>
            <a:r>
              <a:rPr lang="da-DK" dirty="0"/>
              <a:t>Kandidaterne kan også stille spørgsmål til hinanden </a:t>
            </a:r>
          </a:p>
          <a:p>
            <a:pPr lvl="1"/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ADF70CE-BC44-4A2F-B68B-A84446DE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56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2945161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03F3B2-FB69-40A9-9871-C51CB36C8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Valgforsamling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E894838-6252-40A9-8F61-D3BF572A5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Skab engagement på valgforsamlingen</a:t>
            </a:r>
          </a:p>
          <a:p>
            <a:endParaRPr lang="da-DK" dirty="0"/>
          </a:p>
          <a:p>
            <a:r>
              <a:rPr lang="da-DK" dirty="0"/>
              <a:t>Stil de gode spørgsmål til kandidaterne – f.eks.:</a:t>
            </a:r>
          </a:p>
          <a:p>
            <a:pPr lvl="1"/>
            <a:r>
              <a:rPr lang="da-DK" dirty="0"/>
              <a:t>Hvorfor har du valgt at stille op? </a:t>
            </a:r>
          </a:p>
          <a:p>
            <a:pPr lvl="1"/>
            <a:r>
              <a:rPr lang="da-DK" dirty="0"/>
              <a:t>Hvordan kan du gøre en forskel her i sognet? </a:t>
            </a:r>
          </a:p>
          <a:p>
            <a:pPr lvl="1"/>
            <a:endParaRPr lang="da-DK" dirty="0"/>
          </a:p>
          <a:p>
            <a:r>
              <a:rPr lang="da-DK" dirty="0"/>
              <a:t>Indbyd de fremmødte til at deltage i diskussionen og debatten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D5E4F1D-397D-44C7-B4B3-49783D3E9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57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474390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8E4F8-4670-42FB-946F-279C451D4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Kontrol af de opstillede kandidater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EF24EC3-CF7B-48DB-8F20-9A9E0090D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Før afstemningen skal valgbestyrelsen sikre, at de opstillede er optaget på valglisten</a:t>
            </a:r>
          </a:p>
          <a:p>
            <a:endParaRPr lang="da-DK" dirty="0"/>
          </a:p>
          <a:p>
            <a:r>
              <a:rPr lang="da-DK" dirty="0"/>
              <a:t>Kandidater skal afgive skriftlig samtykke i opstillingen på en blanket fra Valgsystemet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Samtykke kan også ligge i form af en fuldmagt fra den pågældende kandidat – denne afleveres til valgbestyrelsen </a:t>
            </a:r>
          </a:p>
          <a:p>
            <a:pPr lvl="1"/>
            <a:r>
              <a:rPr lang="da-DK" dirty="0"/>
              <a:t>Fuldmagten skal være udfyldt på en blanket godkendt af Kirkeministeriet</a:t>
            </a:r>
          </a:p>
          <a:p>
            <a:pPr marL="476429" lvl="1" indent="-342900">
              <a:buFont typeface="+mj-lt"/>
              <a:buAutoNum type="arabicPeriod"/>
            </a:pPr>
            <a:endParaRPr lang="da-DK" dirty="0"/>
          </a:p>
          <a:p>
            <a:r>
              <a:rPr lang="da-DK" dirty="0"/>
              <a:t>Valgbestyrelsen skal ved kontrollen være opmærksom på præster og kirkefunktionærer, der ikke er valgbare</a:t>
            </a:r>
          </a:p>
          <a:p>
            <a:endParaRPr lang="da-DK" dirty="0"/>
          </a:p>
          <a:p>
            <a:r>
              <a:rPr lang="da-DK" dirty="0"/>
              <a:t>Hvis en kandidat ikke opfylder valgbarhedsbetingelserne meddeles valgbestyrelsens formand dette forud for afstemningen. Kandidaten slettes fra listen over de opstillede kandidater</a:t>
            </a:r>
          </a:p>
          <a:p>
            <a:endParaRPr lang="da-DK" dirty="0"/>
          </a:p>
          <a:p>
            <a:pPr lvl="2"/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65307EF-6CE9-44CF-991E-EBE165A5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58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5414638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EF2CEC-508C-4235-BBA6-00CB5A1A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Orientering om afstemningsregler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B6B2A8-DDA9-4271-98F2-99D8C70A5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Valgbestyrelsen gennemgår reglerne:</a:t>
            </a:r>
          </a:p>
          <a:p>
            <a:pPr lvl="1"/>
            <a:r>
              <a:rPr lang="da-DK" dirty="0"/>
              <a:t>Afstemningen er skriftlig og hemmelig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Hver stemmeberettiget kan stemme på op til det antal kandidater, der svarer til </a:t>
            </a:r>
            <a:r>
              <a:rPr lang="da-DK" u="sng" dirty="0"/>
              <a:t>halvdelen af sognets pladser</a:t>
            </a:r>
            <a:r>
              <a:rPr lang="da-DK" dirty="0"/>
              <a:t> i menighedsrådet</a:t>
            </a:r>
          </a:p>
          <a:p>
            <a:pPr lvl="2"/>
            <a:r>
              <a:rPr lang="da-DK" dirty="0"/>
              <a:t>Eksempel 1: Menighedsrådet/sognet har 8 valgte medlemmer. Hver stemmeberettiget kan stemme på 4 kandidater</a:t>
            </a:r>
          </a:p>
          <a:p>
            <a:pPr lvl="2"/>
            <a:r>
              <a:rPr lang="da-DK" dirty="0"/>
              <a:t>Eksempel 2: Menighedsrådet/sognet har 11 valgte medlemmer. Hver stemmeberettiget kan stemme på 6 kandidater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Man kan ikke afgive mere end én stemme på hver kandidat 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Der kan afgives blanke stemmer </a:t>
            </a:r>
          </a:p>
          <a:p>
            <a:pPr lvl="1"/>
            <a:endParaRPr lang="da-DK" dirty="0"/>
          </a:p>
          <a:p>
            <a:pPr marL="203504" lvl="1" indent="0">
              <a:buNone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ADF70CE-BC44-4A2F-B68B-A84446DE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59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292300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4E7AE1-4392-4C64-BC30-E77A58EC5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Valgmateriale på kurset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9BD83F-FB7F-41A9-AA10-157AA32A7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dirty="0"/>
              <a:t>Udprint af præsentation </a:t>
            </a:r>
          </a:p>
          <a:p>
            <a:endParaRPr lang="da-DK" dirty="0"/>
          </a:p>
          <a:p>
            <a:r>
              <a:rPr lang="da-DK" dirty="0"/>
              <a:t>Regler for menighedsrådsvalg</a:t>
            </a:r>
          </a:p>
          <a:p>
            <a:pPr lvl="1"/>
            <a:r>
              <a:rPr lang="da-DK" dirty="0"/>
              <a:t>Orienteringsmøde og valgforsamling</a:t>
            </a:r>
          </a:p>
          <a:p>
            <a:pPr lvl="1"/>
            <a:r>
              <a:rPr lang="da-DK" dirty="0"/>
              <a:t>Valgret og valgbarhed </a:t>
            </a:r>
          </a:p>
          <a:p>
            <a:pPr lvl="1"/>
            <a:r>
              <a:rPr lang="da-DK" dirty="0"/>
              <a:t>Indberetning om valg til menighedsråd, konstituering og kassation af valgmateriale m.v. </a:t>
            </a:r>
          </a:p>
          <a:p>
            <a:endParaRPr lang="da-DK" dirty="0"/>
          </a:p>
          <a:p>
            <a:r>
              <a:rPr lang="da-DK" dirty="0"/>
              <a:t>Overblik: ”Kort om valgforsamling” </a:t>
            </a:r>
          </a:p>
          <a:p>
            <a:endParaRPr lang="da-DK" dirty="0"/>
          </a:p>
          <a:p>
            <a:r>
              <a:rPr lang="da-DK" dirty="0"/>
              <a:t>Folder: ”Vi er til for dig” </a:t>
            </a:r>
          </a:p>
          <a:p>
            <a:endParaRPr lang="da-DK" dirty="0"/>
          </a:p>
          <a:p>
            <a:r>
              <a:rPr lang="da-DK" dirty="0"/>
              <a:t>Guide til valgportalen </a:t>
            </a:r>
          </a:p>
          <a:p>
            <a:endParaRPr lang="da-DK" dirty="0"/>
          </a:p>
          <a:p>
            <a:r>
              <a:rPr lang="da-DK" dirty="0"/>
              <a:t>Rekrutteringshåndbog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5EAB8DB-E185-48C0-B259-C0F6160F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6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1846014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0A6BE1-5A03-481E-B57E-15F4D5511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Stemmesedler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B580392-3313-4AE8-80F2-13BEF9070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Valgbestyrelsen er ansvarlig for stemmesedler til valgforsamlingen: </a:t>
            </a:r>
          </a:p>
          <a:p>
            <a:pPr lvl="1"/>
            <a:r>
              <a:rPr lang="da-DK" dirty="0"/>
              <a:t>Uigennemsigtigt papir med et særkende</a:t>
            </a:r>
          </a:p>
          <a:p>
            <a:pPr lvl="1"/>
            <a:r>
              <a:rPr lang="da-DK" dirty="0"/>
              <a:t>Uddeles sammen med skriveredskaber </a:t>
            </a:r>
          </a:p>
          <a:p>
            <a:pPr lvl="1"/>
            <a:endParaRPr lang="da-DK" dirty="0"/>
          </a:p>
          <a:p>
            <a:r>
              <a:rPr lang="da-DK" dirty="0"/>
              <a:t>Valgbestyrelsen skal sikre, at der er forskellige stemmesedler til valg af kandidater, valg af stedfortrædere og til en eventuel yderligere afstemningsrunde</a:t>
            </a:r>
          </a:p>
          <a:p>
            <a:endParaRPr lang="da-DK" dirty="0"/>
          </a:p>
          <a:p>
            <a:r>
              <a:rPr lang="da-DK" dirty="0"/>
              <a:t>Ved flere sogne i et fælles menighedsråd, skal afstemningerne kunne holdes adskilt for hvert sogn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9055B97-F807-408F-9CEC-EE18B4B9D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60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41796868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EF2CEC-508C-4235-BBA6-00CB5A1A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Afstemning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B6B2A8-DDA9-4271-98F2-99D8C70A5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 dirty="0"/>
              <a:t>Skriftlig, hemmelig afstemning</a:t>
            </a:r>
          </a:p>
          <a:p>
            <a:endParaRPr lang="da-DK" dirty="0"/>
          </a:p>
          <a:p>
            <a:r>
              <a:rPr lang="da-DK" dirty="0"/>
              <a:t>Mødedeltagerne afgiver deres stemme på den uddelte stemmeseddel</a:t>
            </a:r>
          </a:p>
          <a:p>
            <a:endParaRPr lang="da-DK" dirty="0"/>
          </a:p>
          <a:p>
            <a:r>
              <a:rPr lang="da-DK" dirty="0"/>
              <a:t>Valgbestyrelsen indsamler og tæller stemmerne</a:t>
            </a:r>
          </a:p>
          <a:p>
            <a:endParaRPr lang="da-DK" dirty="0"/>
          </a:p>
          <a:p>
            <a:r>
              <a:rPr lang="da-DK" dirty="0"/>
              <a:t>Hvis der er tvivl om en stemmeseddels gyldighed, afgøres det af valgbestyrelsen. En stemmeseddel er ugyldig når:</a:t>
            </a:r>
          </a:p>
          <a:p>
            <a:pPr lvl="1"/>
            <a:r>
              <a:rPr lang="da-DK" sz="2600" dirty="0"/>
              <a:t>Det på baggrund af stemmesedlens udseende kan antages, at den ikke er udleveret og udfyldt på valgstedet,</a:t>
            </a:r>
          </a:p>
          <a:p>
            <a:pPr lvl="1"/>
            <a:r>
              <a:rPr lang="da-DK" sz="2600" dirty="0"/>
              <a:t>Det ikke er sikkert hvilke(n) kandidat(er) vælgeren har villet stemme på, </a:t>
            </a:r>
          </a:p>
          <a:p>
            <a:pPr lvl="1"/>
            <a:r>
              <a:rPr lang="da-DK" sz="2600" dirty="0"/>
              <a:t>Når der er skrevet, tegnet eller der på anden måde er et særpræg på stemmesedlen,</a:t>
            </a:r>
          </a:p>
          <a:p>
            <a:pPr lvl="1"/>
            <a:r>
              <a:rPr lang="da-DK" sz="2600" dirty="0"/>
              <a:t>Når stemmesedlen er revet itu 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Valgbestyrelsen skal sikre, at der ydes den nødvendige hjælp til personer, der har behov for hjælp til afstemning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ADF70CE-BC44-4A2F-B68B-A84446DE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61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7492947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5845B-71BC-4BB5-97D9-CC99B3FF0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Afstemning ved fuldmagt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25DD068-B087-41AC-8706-B87C8C26A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dirty="0"/>
              <a:t>Som udgangspunkt udøves valgretten ved personligt fremmøde</a:t>
            </a:r>
          </a:p>
          <a:p>
            <a:endParaRPr lang="da-DK" dirty="0"/>
          </a:p>
          <a:p>
            <a:r>
              <a:rPr lang="da-DK" dirty="0"/>
              <a:t>Det er muligt at stemme ved fuldmagt, når det kan dokumenteres, at vælgere på grund af lovligt forfald er forhindret i at deltage</a:t>
            </a:r>
          </a:p>
          <a:p>
            <a:pPr lvl="1"/>
            <a:r>
              <a:rPr lang="da-DK" dirty="0"/>
              <a:t>Det gælder kun i helt særlige tilfælde f.eks. hvis en vælger er: Indlagt på sygehus, indsat i fængsel, bor på plejehjem eller beskyttet bolig</a:t>
            </a:r>
          </a:p>
          <a:p>
            <a:endParaRPr lang="da-DK" dirty="0"/>
          </a:p>
          <a:p>
            <a:r>
              <a:rPr lang="da-DK" dirty="0"/>
              <a:t>Valgbestyrelsen beslutter på valgforsamlingen om betingelserne for at stemme ved fuldmagt er opfyldt</a:t>
            </a:r>
          </a:p>
          <a:p>
            <a:endParaRPr lang="da-DK" dirty="0"/>
          </a:p>
          <a:p>
            <a:r>
              <a:rPr lang="da-DK" dirty="0"/>
              <a:t>Fuldmagten skal være udfyldt på en af Kirkeministeriet godkendt blanket </a:t>
            </a:r>
          </a:p>
          <a:p>
            <a:endParaRPr lang="da-DK" dirty="0"/>
          </a:p>
          <a:p>
            <a:r>
              <a:rPr lang="da-DK" dirty="0"/>
              <a:t>Valgbestyrelsen udleverer stemmemateriale til fuldmagtshaveren</a:t>
            </a:r>
          </a:p>
          <a:p>
            <a:pPr lvl="1"/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5C95EA5-54AD-4A5F-AFF5-F1558392A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62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7839966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E8FA4-B2FA-40A4-84C9-A2A0BDCA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Optælling af stemmer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DCF75B-5C1D-460A-99F1-67D329CC4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Den kandidat, der har fået flest stemmer, er først valgt</a:t>
            </a:r>
          </a:p>
          <a:p>
            <a:r>
              <a:rPr lang="da-DK" dirty="0"/>
              <a:t>Den med næstflest er derefter valgt </a:t>
            </a:r>
          </a:p>
          <a:p>
            <a:r>
              <a:rPr lang="da-DK" dirty="0"/>
              <a:t>Osv. indtil menighedsrådet er fuldtalligt </a:t>
            </a:r>
          </a:p>
          <a:p>
            <a:endParaRPr lang="da-DK" dirty="0"/>
          </a:p>
          <a:p>
            <a:r>
              <a:rPr lang="da-DK" dirty="0"/>
              <a:t>En kandidat skal have mindst én stemme for at kunne erklæres som valgt. </a:t>
            </a:r>
          </a:p>
          <a:p>
            <a:endParaRPr lang="da-DK" dirty="0"/>
          </a:p>
          <a:p>
            <a:r>
              <a:rPr lang="da-DK" dirty="0"/>
              <a:t>Ved stemmelighed afgøres rækkefølgen ved lodtrækning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A962274-7318-4578-B185-E4F5E3DD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63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1031073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560D9C-A620-4562-838C-2DC4EE39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 på en valgforsamling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60F37BE8-EFE1-4ABB-82B1-8ADE71123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38" y="1471007"/>
            <a:ext cx="7221723" cy="4643309"/>
          </a:xfr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075D1E5-D990-4C25-A69B-37093CFEC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64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8981938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90071-9E69-466F-A467-EB2100F2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Eventuel 2. afstemningsrunde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E7BA45A-72E2-4D0D-9C72-8D8861096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Hvis der ikke afgives stemmer på tilstrækkeligt mange kandidater til at danne et fuldtalligt menighedsråd, gennemføres endnu en afstemningsrunde</a:t>
            </a:r>
          </a:p>
          <a:p>
            <a:endParaRPr lang="da-DK" dirty="0"/>
          </a:p>
          <a:p>
            <a:r>
              <a:rPr lang="da-DK" dirty="0"/>
              <a:t>De kandidater der blev valgt ved første afstemningsrunde er valgt til menighedsrådet </a:t>
            </a:r>
          </a:p>
          <a:p>
            <a:pPr lvl="1"/>
            <a:endParaRPr lang="da-DK" dirty="0"/>
          </a:p>
          <a:p>
            <a:r>
              <a:rPr lang="da-DK" dirty="0"/>
              <a:t>Hvis anden runde ikke fører til et fuldtalligt menighedsråd indkalder valgbestyrelsen til en ekstraordinær valgforsamling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42A6B21-1A3E-45B8-9D04-005C8619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65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63169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16F12-7E86-48D8-B935-98B7D36E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Valg af stedfortrædere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E50F04F-AED2-4274-9B3E-A945FBB4F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Efter valg af kandidater til menighedsrådet, vælges stedfortrædere</a:t>
            </a:r>
          </a:p>
          <a:p>
            <a:endParaRPr lang="da-DK" dirty="0"/>
          </a:p>
          <a:p>
            <a:r>
              <a:rPr lang="da-DK" dirty="0"/>
              <a:t>Stedfortrædere vælges efter samme måde som kandidaterne</a:t>
            </a:r>
          </a:p>
          <a:p>
            <a:endParaRPr lang="da-DK" dirty="0"/>
          </a:p>
          <a:p>
            <a:r>
              <a:rPr lang="da-DK" dirty="0"/>
              <a:t>Der kan både stemmes på de personer, der ikke er valgt ind i menighedsrådet og på personer, der kun ønsker at være stedfortrædere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8E3B186-BC25-4B8F-ACE0-1396F5C2E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66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9651697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226D2B-BFC3-4C4B-BF83-5AA6005CB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Ekstraordinær valgforsamling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AE61DF8-E61E-413C-B9B1-72F55968F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Der skal afholdes ekstraordinær valgforsamling, hvis ikke menighedsrådet bliver fuldtalligt til valgforsamlingen </a:t>
            </a:r>
          </a:p>
          <a:p>
            <a:endParaRPr lang="da-DK" dirty="0"/>
          </a:p>
          <a:p>
            <a:r>
              <a:rPr lang="da-DK" dirty="0"/>
              <a:t>Der skal indkaldes til den ekstraordinære valgforsamling senest en uge efter den ordinære valgforsamling dvs. </a:t>
            </a:r>
            <a:r>
              <a:rPr lang="da-DK" u="sng" dirty="0"/>
              <a:t>senest den 22. september 2020 </a:t>
            </a:r>
          </a:p>
          <a:p>
            <a:endParaRPr lang="da-DK" u="sng" dirty="0"/>
          </a:p>
          <a:p>
            <a:r>
              <a:rPr lang="da-DK" dirty="0"/>
              <a:t>Den ekstraordinære valgforsamling skal afholdes </a:t>
            </a:r>
            <a:r>
              <a:rPr lang="da-DK" u="sng" dirty="0"/>
              <a:t>den 6. oktober 2020</a:t>
            </a:r>
          </a:p>
          <a:p>
            <a:pPr lvl="1"/>
            <a:r>
              <a:rPr lang="da-DK" dirty="0"/>
              <a:t>I flersognspastorater kan den afholdes i perioden 6. oktober til 11. oktober </a:t>
            </a:r>
          </a:p>
          <a:p>
            <a:pPr lvl="1"/>
            <a:endParaRPr lang="da-DK" dirty="0"/>
          </a:p>
          <a:p>
            <a:r>
              <a:rPr lang="da-DK" dirty="0"/>
              <a:t>Afholdes som den ordinære valgforsamling, inklusiv bekendtgørelse</a:t>
            </a:r>
          </a:p>
          <a:p>
            <a:endParaRPr lang="da-DK" dirty="0"/>
          </a:p>
          <a:p>
            <a:r>
              <a:rPr lang="da-DK" dirty="0"/>
              <a:t>Der foretages udelukkende udfyldningsvalg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86E0711-F62E-43C7-BD50-FFA54C672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67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5762916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D6D2788E-9E03-46B4-B4B1-5D607F12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 sz="2200" dirty="0"/>
              <a:t>Find et egnet lokale </a:t>
            </a:r>
          </a:p>
          <a:p>
            <a:endParaRPr lang="da-DK" sz="2200" dirty="0"/>
          </a:p>
          <a:p>
            <a:r>
              <a:rPr lang="da-DK" sz="2200" dirty="0"/>
              <a:t>Medbring dagsorden</a:t>
            </a:r>
          </a:p>
          <a:p>
            <a:endParaRPr lang="da-DK" sz="2200" dirty="0"/>
          </a:p>
          <a:p>
            <a:r>
              <a:rPr lang="da-DK" sz="2200" dirty="0"/>
              <a:t>Overvej en mulig dirigent </a:t>
            </a:r>
          </a:p>
          <a:p>
            <a:endParaRPr lang="da-DK" sz="2200" dirty="0"/>
          </a:p>
          <a:p>
            <a:r>
              <a:rPr lang="da-DK" sz="2200" dirty="0"/>
              <a:t>Sørg for stemmesedler med kendetegn og eventuelt i forskellige farver samt skriveredskaber </a:t>
            </a:r>
          </a:p>
          <a:p>
            <a:endParaRPr lang="da-DK" sz="2200" dirty="0"/>
          </a:p>
          <a:p>
            <a:r>
              <a:rPr lang="da-DK" sz="2200" dirty="0"/>
              <a:t>Sørg for at der en tavle eller projektor til at vise afstemningsresultater</a:t>
            </a:r>
          </a:p>
          <a:p>
            <a:endParaRPr lang="da-DK" sz="2200" dirty="0"/>
          </a:p>
          <a:p>
            <a:r>
              <a:rPr lang="da-DK" sz="2200" dirty="0"/>
              <a:t>Medbring valglisten eventuelt elektronisk samt i PDF som reserve </a:t>
            </a:r>
          </a:p>
          <a:p>
            <a:endParaRPr lang="da-DK" sz="2200" dirty="0"/>
          </a:p>
          <a:p>
            <a:r>
              <a:rPr lang="da-DK" sz="2200" dirty="0"/>
              <a:t>Medbring beslutningsprotokolblanket eller eventuelt elektronisk adgang til Valgsystemet </a:t>
            </a:r>
          </a:p>
          <a:p>
            <a:endParaRPr lang="da-DK" sz="2200" dirty="0"/>
          </a:p>
          <a:p>
            <a:r>
              <a:rPr lang="da-DK" sz="2200" dirty="0"/>
              <a:t>Blanket til samtykkeerklæring </a:t>
            </a:r>
          </a:p>
          <a:p>
            <a:endParaRPr lang="da-DK" sz="2200" dirty="0"/>
          </a:p>
          <a:p>
            <a:r>
              <a:rPr lang="da-DK" sz="2100" dirty="0"/>
              <a:t>Eventuelt redskaber til lodtrækning 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928862C-B970-4CD3-B54F-40B317F33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Valgforsamling - tjekliste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03F5520-77CA-41F9-91AA-75D6D103A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A9BE44-0A8B-314A-A6DE-6486BA460DBB}" type="slidenum">
              <a:rPr lang="da-DK" smtClean="0"/>
              <a:pPr/>
              <a:t>68</a:t>
            </a:fld>
            <a:r>
              <a:rPr lang="da-DK"/>
              <a:t>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814392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DA0D7-87D1-4D50-BEBF-CEAFADDB0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Efter afstemningen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3AE1F0-2DA2-41BD-BDAE-EC5FEE6E2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sz="2600" dirty="0"/>
              <a:t>Efter afstemning skal valgbestyrelsen på valgforsamlingen: </a:t>
            </a:r>
          </a:p>
          <a:p>
            <a:pPr lvl="1"/>
            <a:r>
              <a:rPr lang="da-DK" sz="2300" dirty="0"/>
              <a:t>Bekendtgøre resultatet af valgforsamlingen</a:t>
            </a:r>
          </a:p>
          <a:p>
            <a:pPr lvl="1"/>
            <a:r>
              <a:rPr lang="da-DK" sz="2300" dirty="0"/>
              <a:t>Orienterer om muligheden for at udløse afstemningsvalg</a:t>
            </a:r>
          </a:p>
          <a:p>
            <a:endParaRPr lang="da-DK" dirty="0"/>
          </a:p>
          <a:p>
            <a:r>
              <a:rPr lang="da-DK" dirty="0"/>
              <a:t>Valgbestyrelsen udskriver blanketten med det indtastede resultatet som herefter underskrives af dirigent og valgbestyrelsen</a:t>
            </a:r>
          </a:p>
          <a:p>
            <a:endParaRPr lang="da-DK" dirty="0"/>
          </a:p>
          <a:p>
            <a:r>
              <a:rPr lang="da-DK" dirty="0"/>
              <a:t>Valgbestyrelsen indtaster resultatet af valgforsamlingen i Valgsystemet senest </a:t>
            </a:r>
            <a:r>
              <a:rPr lang="da-DK" u="sng" dirty="0"/>
              <a:t>den 22. september 2020</a:t>
            </a:r>
          </a:p>
          <a:p>
            <a:pPr lvl="1"/>
            <a:r>
              <a:rPr lang="da-DK" i="1" dirty="0"/>
              <a:t>Hvis stiftet skal stå for indtastningen, skal de have besked senest </a:t>
            </a:r>
            <a:r>
              <a:rPr lang="da-DK" i="1" u="sng" dirty="0"/>
              <a:t>den 1. september 2020</a:t>
            </a:r>
          </a:p>
          <a:p>
            <a:endParaRPr lang="da-DK" i="1" u="sng" dirty="0"/>
          </a:p>
          <a:p>
            <a:r>
              <a:rPr lang="da-DK" dirty="0"/>
              <a:t>Blanketten gemmes i menighedsrådets beslutningsprotokol og sendes via Valgsystemet til stiftet senest </a:t>
            </a:r>
            <a:r>
              <a:rPr lang="da-DK" u="sng" dirty="0"/>
              <a:t>den 17. september 2020</a:t>
            </a:r>
          </a:p>
          <a:p>
            <a:pPr lvl="1"/>
            <a:endParaRPr lang="da-DK" i="1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u="sng" dirty="0"/>
          </a:p>
          <a:p>
            <a:endParaRPr lang="da-DK" dirty="0"/>
          </a:p>
          <a:p>
            <a:endParaRPr lang="da-DK" dirty="0"/>
          </a:p>
          <a:p>
            <a:pPr lvl="2"/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FF633A1-FF9E-451C-84F0-4DA72144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69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190395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F2B4E55E-27CB-44B4-B2AC-6C05412AA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81" y="1137219"/>
            <a:ext cx="9309437" cy="484439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7</a:t>
            </a:fld>
            <a:endParaRPr lang="da-DK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0CE70F4-18D3-4DA3-90B7-13BD8FCC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Opgaver forud for valget</a:t>
            </a:r>
          </a:p>
        </p:txBody>
      </p:sp>
      <p:sp>
        <p:nvSpPr>
          <p:cNvPr id="7" name="Pil: højre 6">
            <a:extLst>
              <a:ext uri="{FF2B5EF4-FFF2-40B4-BE49-F238E27FC236}">
                <a16:creationId xmlns:a16="http://schemas.microsoft.com/office/drawing/2014/main" id="{F6749593-A6AE-4C5B-9A9B-0BBC9113EA43}"/>
              </a:ext>
            </a:extLst>
          </p:cNvPr>
          <p:cNvSpPr/>
          <p:nvPr/>
        </p:nvSpPr>
        <p:spPr>
          <a:xfrm rot="21135598">
            <a:off x="953436" y="2280806"/>
            <a:ext cx="975691" cy="36004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500" dirty="0"/>
          </a:p>
        </p:txBody>
      </p:sp>
    </p:spTree>
    <p:extLst>
      <p:ext uri="{BB962C8B-B14F-4D97-AF65-F5344CB8AC3E}">
        <p14:creationId xmlns:p14="http://schemas.microsoft.com/office/powerpoint/2010/main" val="25461240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6230E-7B0E-45B1-B7BB-BFBDE29E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1AFE2C-DDAF-4592-AAA4-6DC21C908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F9FFCFD-E152-41ED-8AC5-61713A36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70</a:t>
            </a:fld>
            <a:endParaRPr lang="da-DK" noProof="0"/>
          </a:p>
        </p:txBody>
      </p:sp>
      <p:pic>
        <p:nvPicPr>
          <p:cNvPr id="5" name="Pladsholder til indhold 3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64C1587B-9F08-4A65-8C3D-43755CCA8F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65" y="332656"/>
            <a:ext cx="9960638" cy="5842387"/>
          </a:xfrm>
          <a:prstGeom prst="rect">
            <a:avLst/>
          </a:prstGeom>
        </p:spPr>
      </p:pic>
      <p:sp>
        <p:nvSpPr>
          <p:cNvPr id="6" name="Pil: højre 5">
            <a:extLst>
              <a:ext uri="{FF2B5EF4-FFF2-40B4-BE49-F238E27FC236}">
                <a16:creationId xmlns:a16="http://schemas.microsoft.com/office/drawing/2014/main" id="{B3DA6206-E9BD-43C9-9865-1656A89BDF08}"/>
              </a:ext>
            </a:extLst>
          </p:cNvPr>
          <p:cNvSpPr/>
          <p:nvPr/>
        </p:nvSpPr>
        <p:spPr>
          <a:xfrm rot="13706254">
            <a:off x="8956250" y="6103145"/>
            <a:ext cx="762390" cy="289285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500" dirty="0"/>
          </a:p>
        </p:txBody>
      </p:sp>
    </p:spTree>
    <p:extLst>
      <p:ext uri="{BB962C8B-B14F-4D97-AF65-F5344CB8AC3E}">
        <p14:creationId xmlns:p14="http://schemas.microsoft.com/office/powerpoint/2010/main" val="27336219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1803E2B-C7FA-4935-9C15-239B3C790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sz="2600" dirty="0"/>
              <a:t>Resultatet skal offentliggøres i en lovpligtig annonce: </a:t>
            </a:r>
          </a:p>
          <a:p>
            <a:pPr lvl="1"/>
            <a:r>
              <a:rPr lang="da-DK" sz="2300" dirty="0"/>
              <a:t>Hurtigst muligt og senest én uge efter valgforsamlingen, </a:t>
            </a:r>
          </a:p>
          <a:p>
            <a:pPr marL="540000" lvl="2" indent="0">
              <a:buNone/>
            </a:pPr>
            <a:r>
              <a:rPr lang="da-DK" sz="2300" dirty="0"/>
              <a:t>dvs. senest den 22. september 2020</a:t>
            </a:r>
          </a:p>
          <a:p>
            <a:pPr marL="270000" lvl="1" indent="0">
              <a:buNone/>
            </a:pPr>
            <a:endParaRPr lang="da-DK" sz="2300" dirty="0"/>
          </a:p>
          <a:p>
            <a:r>
              <a:rPr lang="da-DK" sz="2600" dirty="0"/>
              <a:t>Offentliggørelsen skal sikre at så mange som muligt bliver bekendt med, hvem der er valgt til menighedsrådet</a:t>
            </a:r>
          </a:p>
          <a:p>
            <a:endParaRPr lang="da-DK" sz="2600" dirty="0"/>
          </a:p>
          <a:p>
            <a:r>
              <a:rPr lang="da-DK" sz="2600" dirty="0"/>
              <a:t>Offentliggørelsen skal som minimum ske:</a:t>
            </a:r>
          </a:p>
          <a:p>
            <a:pPr lvl="1"/>
            <a:r>
              <a:rPr lang="da-DK" sz="2300" dirty="0"/>
              <a:t>Ved førstkommende gudstjeneste </a:t>
            </a:r>
          </a:p>
          <a:p>
            <a:pPr lvl="1"/>
            <a:r>
              <a:rPr lang="da-DK" sz="2300" dirty="0"/>
              <a:t>På sognets hjemmeside</a:t>
            </a:r>
          </a:p>
          <a:p>
            <a:pPr lvl="1"/>
            <a:r>
              <a:rPr lang="da-DK" sz="2300" dirty="0"/>
              <a:t>I de stedlige dagblade eller lokalaviser (enten i trykte eller elektroniske udgaver) 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BE25CEA-315A-4345-B94A-1BB82796A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Offentliggørelse af resultatet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0C421E6-5D46-4D30-8901-F97C118DE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A9BE44-0A8B-314A-A6DE-6486BA460DBB}" type="slidenum">
              <a:rPr lang="da-DK" smtClean="0"/>
              <a:pPr/>
              <a:t>71</a:t>
            </a:fld>
            <a:r>
              <a:rPr lang="da-DK"/>
              <a:t>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338231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3BF5F2-8086-4EEC-A133-773AA77D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Offentliggørelse af resultatet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1CC4CB-BDFA-46B4-A78A-801473B93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Offentliggørelsen skal indeholde en orientering om muligheden for at udløse afstemningsvalg</a:t>
            </a:r>
          </a:p>
          <a:p>
            <a:pPr lvl="1"/>
            <a:r>
              <a:rPr lang="da-DK" dirty="0"/>
              <a:t>Der kan indgives en kandidatliste dagen efter fra kl. 00.01 og senest fire uger efter valgforsamlingen dvs. </a:t>
            </a:r>
            <a:r>
              <a:rPr lang="da-DK" u="sng" dirty="0"/>
              <a:t>senest den 13. oktober 2020 kl. 23.59</a:t>
            </a:r>
            <a:endParaRPr lang="da-DK" dirty="0"/>
          </a:p>
          <a:p>
            <a:pPr lvl="1"/>
            <a:endParaRPr lang="da-DK" dirty="0"/>
          </a:p>
          <a:p>
            <a:pPr lvl="1"/>
            <a:r>
              <a:rPr lang="da-DK" dirty="0"/>
              <a:t>Af bekendtgørelsen skal det fremgå:</a:t>
            </a:r>
          </a:p>
          <a:p>
            <a:pPr lvl="2"/>
            <a:r>
              <a:rPr lang="da-DK" dirty="0"/>
              <a:t>Hvor mange medlemmer, der skal vælges </a:t>
            </a:r>
          </a:p>
          <a:p>
            <a:pPr lvl="2"/>
            <a:r>
              <a:rPr lang="da-DK" dirty="0"/>
              <a:t>Hvor mange stillere, der skal underskrive kandidatlisten (samme antal, som antal menighedsrådsmedlemmer, der skal vælges i sognet)</a:t>
            </a:r>
          </a:p>
          <a:p>
            <a:pPr lvl="2"/>
            <a:r>
              <a:rPr lang="da-DK" dirty="0"/>
              <a:t>Menighedsrådets funktionsperiode </a:t>
            </a:r>
          </a:p>
          <a:p>
            <a:pPr lvl="2"/>
            <a:r>
              <a:rPr lang="da-DK" dirty="0"/>
              <a:t>Hvor kandidatlisten kan afleveres (to bemyndigede heraf en med bopæl i sognet)</a:t>
            </a:r>
          </a:p>
          <a:p>
            <a:pPr lvl="2"/>
            <a:r>
              <a:rPr lang="da-DK" dirty="0"/>
              <a:t>Hvornår kandidatlisten kan afleveres (mulighed for træffetider)</a:t>
            </a:r>
          </a:p>
          <a:p>
            <a:pPr lvl="2"/>
            <a:r>
              <a:rPr lang="da-DK" dirty="0"/>
              <a:t>Kandidatlisten skal udarbejdes på en af Kirkeministeriet godkendt formular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A4FE6E9-F8B8-4533-9C2F-FB6124D1A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72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4900542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3B546-F572-4C82-9C5B-66CBC6824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 tilfælde af afstemningsvalg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B50663D-997C-4E77-A650-425B9FB22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3ACB04E-9A00-4E1A-8E10-ABC1FC5D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73</a:t>
            </a:fld>
            <a:endParaRPr lang="da-DK" noProof="0"/>
          </a:p>
        </p:txBody>
      </p:sp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D48FA8D-9BB0-4A06-B9E1-CF95A22C3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893" y="1226708"/>
            <a:ext cx="6334505" cy="4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970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AE0C97-D893-4DCC-ABDD-DA9F56989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Skab interesse for valgforsamlingen i sognet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C310F3E-37D8-4358-9BFA-DCE1BFD4F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Start i god tid </a:t>
            </a:r>
          </a:p>
          <a:p>
            <a:endParaRPr lang="da-DK" dirty="0"/>
          </a:p>
          <a:p>
            <a:r>
              <a:rPr lang="da-DK" dirty="0"/>
              <a:t>Brug materialet fra valgportalen til at annoncere og informere om valgforsamlingen</a:t>
            </a:r>
          </a:p>
          <a:p>
            <a:endParaRPr lang="da-DK" dirty="0"/>
          </a:p>
          <a:p>
            <a:r>
              <a:rPr lang="da-DK" dirty="0"/>
              <a:t>Brug den gode historie og fortæl folk i lokalområdet, at de kan få direkte indflydelse ved at deltage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F31738D-3E30-47FC-AF4B-04D89FC75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74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6289695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D4D4C-A984-4BB2-8281-2FF896252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National kampagne - Brug din stemme	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D97149B-914F-4C39-BF07-2143EF785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I foråret kommer der en national kampagne, der sætter fokus på menighedsrådsvalget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4C68DD2-F317-4CA1-A3D7-105CF0D86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75</a:t>
            </a:fld>
            <a:endParaRPr lang="da-DK" noProof="0"/>
          </a:p>
        </p:txBody>
      </p:sp>
      <p:pic>
        <p:nvPicPr>
          <p:cNvPr id="6" name="Billede 5" descr="Et billede, der indeholder person, bygning, udendørs, stående&#10;&#10;Automatisk genereret beskrivelse">
            <a:extLst>
              <a:ext uri="{FF2B5EF4-FFF2-40B4-BE49-F238E27FC236}">
                <a16:creationId xmlns:a16="http://schemas.microsoft.com/office/drawing/2014/main" id="{1F64C3C8-DB47-46F4-B5C2-D2365B354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054642"/>
            <a:ext cx="4127701" cy="3885219"/>
          </a:xfrm>
          <a:prstGeom prst="rect">
            <a:avLst/>
          </a:prstGeom>
        </p:spPr>
      </p:pic>
      <p:pic>
        <p:nvPicPr>
          <p:cNvPr id="8" name="Billede 7" descr="Et billede, der indeholder person, kvinde, bruger, ser&#10;&#10;Automatisk genereret beskrivelse">
            <a:extLst>
              <a:ext uri="{FF2B5EF4-FFF2-40B4-BE49-F238E27FC236}">
                <a16:creationId xmlns:a16="http://schemas.microsoft.com/office/drawing/2014/main" id="{413F8DBF-B4C4-4EDD-8123-F927040B5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2" y="2277158"/>
            <a:ext cx="4495310" cy="344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686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6230E-7B0E-45B1-B7BB-BFBDE29E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1AFE2C-DDAF-4592-AAA4-6DC21C908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F9FFCFD-E152-41ED-8AC5-61713A36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76</a:t>
            </a:fld>
            <a:endParaRPr lang="da-DK" noProof="0"/>
          </a:p>
        </p:txBody>
      </p:sp>
      <p:pic>
        <p:nvPicPr>
          <p:cNvPr id="5" name="Pladsholder til indhold 3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64C1587B-9F08-4A65-8C3D-43755CCA8F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65" y="332657"/>
            <a:ext cx="9960638" cy="5679344"/>
          </a:xfrm>
          <a:prstGeom prst="rect">
            <a:avLst/>
          </a:prstGeom>
        </p:spPr>
      </p:pic>
      <p:sp>
        <p:nvSpPr>
          <p:cNvPr id="6" name="Pil: højre 5">
            <a:extLst>
              <a:ext uri="{FF2B5EF4-FFF2-40B4-BE49-F238E27FC236}">
                <a16:creationId xmlns:a16="http://schemas.microsoft.com/office/drawing/2014/main" id="{B3DA6206-E9BD-43C9-9865-1656A89BDF08}"/>
              </a:ext>
            </a:extLst>
          </p:cNvPr>
          <p:cNvSpPr/>
          <p:nvPr/>
        </p:nvSpPr>
        <p:spPr>
          <a:xfrm rot="10800000">
            <a:off x="10373337" y="2832714"/>
            <a:ext cx="968796" cy="421135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500" dirty="0"/>
          </a:p>
        </p:txBody>
      </p:sp>
    </p:spTree>
    <p:extLst>
      <p:ext uri="{BB962C8B-B14F-4D97-AF65-F5344CB8AC3E}">
        <p14:creationId xmlns:p14="http://schemas.microsoft.com/office/powerpoint/2010/main" val="35680739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720D0-68A6-437D-8774-130B645B1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Konstituering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1EF89D-E6BF-4939-BCDD-C98576883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Når menighedsrådet er valgt, skal det konstitueres </a:t>
            </a:r>
          </a:p>
          <a:p>
            <a:endParaRPr lang="da-DK" dirty="0"/>
          </a:p>
          <a:p>
            <a:r>
              <a:rPr lang="da-DK" dirty="0"/>
              <a:t>Det er den først valgte, der indkalder til det konstituerende møde </a:t>
            </a:r>
          </a:p>
          <a:p>
            <a:endParaRPr lang="da-DK" dirty="0"/>
          </a:p>
          <a:p>
            <a:r>
              <a:rPr lang="da-DK" dirty="0"/>
              <a:t>Mødet skal være afholdt, inden menighedsrådets funktionsperiode begynder den første søndag i advent </a:t>
            </a:r>
            <a:r>
              <a:rPr lang="da-DK" u="sng" dirty="0"/>
              <a:t>den 29. november 2020</a:t>
            </a:r>
            <a:r>
              <a:rPr lang="da-DK" dirty="0"/>
              <a:t> </a:t>
            </a:r>
          </a:p>
          <a:p>
            <a:endParaRPr lang="da-DK" dirty="0"/>
          </a:p>
          <a:p>
            <a:r>
              <a:rPr lang="da-DK" dirty="0"/>
              <a:t>Resultatet indtastes i Valgsystemet senest ved udgangen af december 2020</a:t>
            </a:r>
          </a:p>
          <a:p>
            <a:endParaRPr lang="da-DK" dirty="0"/>
          </a:p>
          <a:p>
            <a:r>
              <a:rPr lang="da-DK" dirty="0"/>
              <a:t>Resultatet bekendtgøres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FF8D0EE-C150-44F7-9A6E-C734047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77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40946269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9319641D-1913-48FC-935F-9D763D78B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Eventuelle klager over valget skal indgives til biskoppen senest </a:t>
            </a:r>
            <a:r>
              <a:rPr lang="da-DK" u="sng" dirty="0"/>
              <a:t>den 24. november 2020 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CCEDDE2-1920-4275-A290-D7814FDA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Klager over valgbestyrelsen og valget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63646E9-F836-4984-8D37-D030987D8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A9BE44-0A8B-314A-A6DE-6486BA460DBB}" type="slidenum">
              <a:rPr lang="da-DK" smtClean="0"/>
              <a:pPr/>
              <a:t>78</a:t>
            </a:fld>
            <a:r>
              <a:rPr lang="da-DK"/>
              <a:t>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5100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720D0-68A6-437D-8774-130B645B1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Kassation af valgmaterialer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1EF89D-E6BF-4939-BCDD-C98576883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dirty="0"/>
              <a:t>Efter valgforsamlingen skal valgbestyrelsen aflevere alt valgmateriale til menighedsrådet:</a:t>
            </a:r>
          </a:p>
          <a:p>
            <a:pPr lvl="1"/>
            <a:r>
              <a:rPr lang="da-DK" dirty="0"/>
              <a:t>Ugyldige, ombyttede og ikke udleverede stemmesedler </a:t>
            </a:r>
          </a:p>
          <a:p>
            <a:pPr lvl="1"/>
            <a:endParaRPr lang="da-DK" dirty="0"/>
          </a:p>
          <a:p>
            <a:r>
              <a:rPr lang="da-DK" dirty="0"/>
              <a:t>Senest ved udgangen af november skal stiftsadministrationen markere i Valgsystemet, om der er modtaget klager over valget </a:t>
            </a:r>
          </a:p>
          <a:p>
            <a:endParaRPr lang="da-DK" dirty="0"/>
          </a:p>
          <a:p>
            <a:r>
              <a:rPr lang="da-DK" dirty="0"/>
              <a:t>Hvis der ikke er modtaget klager:</a:t>
            </a:r>
          </a:p>
          <a:p>
            <a:pPr lvl="1"/>
            <a:r>
              <a:rPr lang="da-DK" dirty="0"/>
              <a:t>Senest </a:t>
            </a:r>
            <a:r>
              <a:rPr lang="da-DK" u="sng" dirty="0"/>
              <a:t>den 15. december </a:t>
            </a:r>
            <a:r>
              <a:rPr lang="da-DK" dirty="0"/>
              <a:t>skal menighedsrådet:</a:t>
            </a:r>
          </a:p>
          <a:p>
            <a:pPr lvl="2"/>
            <a:r>
              <a:rPr lang="da-DK" dirty="0"/>
              <a:t>Makulere alt fysisk valgmateriale - valglister, valgkort, stemmesedler m.v.</a:t>
            </a:r>
          </a:p>
          <a:p>
            <a:pPr lvl="2"/>
            <a:r>
              <a:rPr lang="da-DK" dirty="0"/>
              <a:t>Slette alt elektronisk valgmateriale – PDF-filer osv.  </a:t>
            </a:r>
          </a:p>
          <a:p>
            <a:pPr lvl="1"/>
            <a:r>
              <a:rPr lang="da-DK" dirty="0"/>
              <a:t>Senest </a:t>
            </a:r>
            <a:r>
              <a:rPr lang="da-DK" u="sng" dirty="0"/>
              <a:t>den 15. december</a:t>
            </a:r>
            <a:r>
              <a:rPr lang="da-DK" dirty="0"/>
              <a:t> skal Folkekirkens It:</a:t>
            </a:r>
          </a:p>
          <a:p>
            <a:pPr lvl="2"/>
            <a:r>
              <a:rPr lang="da-DK" dirty="0"/>
              <a:t>Slette valglister fra Valgsystemet</a:t>
            </a:r>
          </a:p>
          <a:p>
            <a:pPr lvl="2"/>
            <a:endParaRPr lang="da-DK" dirty="0"/>
          </a:p>
          <a:p>
            <a:r>
              <a:rPr lang="da-DK" dirty="0"/>
              <a:t>Hvis der er modtaget klager:</a:t>
            </a:r>
          </a:p>
          <a:p>
            <a:pPr lvl="1"/>
            <a:r>
              <a:rPr lang="da-DK" dirty="0"/>
              <a:t>Makulering og sletning må ikke foretages før valgklagen er endeligt afgjort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FF8D0EE-C150-44F7-9A6E-C734047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79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538343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CBB2F-70AB-406A-B6FA-6A66D433A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Fastsættelse af antal menighedsrådsmedlemmer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4BC17C-16D2-4C0F-81AB-4F51637EF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Fastsættelse af antal menighedsrådsmedlemmer, der skal vælges, sker efter denne model: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Find folkekirkemedlemstallet på sogn.dk</a:t>
            </a:r>
            <a:br>
              <a:rPr lang="da-DK" dirty="0"/>
            </a:br>
            <a:r>
              <a:rPr lang="da-DK" dirty="0"/>
              <a:t>under ”fakta om sognet”</a:t>
            </a:r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C9C7C1-92E9-4B1B-8238-E868DDD2C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8</a:t>
            </a:fld>
            <a:endParaRPr lang="da-DK" noProof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A2B23C63-AB8B-4AA8-86BA-AF9E209B5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422672"/>
              </p:ext>
            </p:extLst>
          </p:nvPr>
        </p:nvGraphicFramePr>
        <p:xfrm>
          <a:off x="6753138" y="2231473"/>
          <a:ext cx="4175466" cy="361224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157796">
                  <a:extLst>
                    <a:ext uri="{9D8B030D-6E8A-4147-A177-3AD203B41FA5}">
                      <a16:colId xmlns:a16="http://schemas.microsoft.com/office/drawing/2014/main" val="640402348"/>
                    </a:ext>
                  </a:extLst>
                </a:gridCol>
                <a:gridCol w="2017670">
                  <a:extLst>
                    <a:ext uri="{9D8B030D-6E8A-4147-A177-3AD203B41FA5}">
                      <a16:colId xmlns:a16="http://schemas.microsoft.com/office/drawing/2014/main" val="1113093676"/>
                    </a:ext>
                  </a:extLst>
                </a:gridCol>
              </a:tblGrid>
              <a:tr h="8016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dirty="0">
                          <a:effectLst/>
                        </a:rPr>
                        <a:t>Antal folkekirkemedlemmer i sognet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dirty="0">
                          <a:effectLst/>
                        </a:rPr>
                        <a:t>Antal valgte medlemmer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947531"/>
                  </a:ext>
                </a:extLst>
              </a:tr>
              <a:tr h="255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 dirty="0">
                          <a:effectLst/>
                        </a:rPr>
                        <a:t>1 til 1.000</a:t>
                      </a:r>
                      <a:endParaRPr lang="da-D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 dirty="0">
                          <a:effectLst/>
                        </a:rPr>
                        <a:t>5</a:t>
                      </a:r>
                      <a:endParaRPr lang="da-D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3335984"/>
                  </a:ext>
                </a:extLst>
              </a:tr>
              <a:tr h="255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</a:rPr>
                        <a:t>1.001 til 2.000</a:t>
                      </a:r>
                      <a:endParaRPr lang="da-DK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 dirty="0">
                          <a:effectLst/>
                        </a:rPr>
                        <a:t>6</a:t>
                      </a:r>
                      <a:endParaRPr lang="da-D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0566084"/>
                  </a:ext>
                </a:extLst>
              </a:tr>
              <a:tr h="255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</a:rPr>
                        <a:t>2.001 til 3.000</a:t>
                      </a:r>
                      <a:endParaRPr lang="da-DK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 dirty="0">
                          <a:effectLst/>
                        </a:rPr>
                        <a:t>7</a:t>
                      </a:r>
                      <a:endParaRPr lang="da-D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7966060"/>
                  </a:ext>
                </a:extLst>
              </a:tr>
              <a:tr h="255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</a:rPr>
                        <a:t>3.001 til 4.000</a:t>
                      </a:r>
                      <a:endParaRPr lang="da-DK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</a:rPr>
                        <a:t>8</a:t>
                      </a:r>
                      <a:endParaRPr lang="da-DK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7601897"/>
                  </a:ext>
                </a:extLst>
              </a:tr>
              <a:tr h="255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</a:rPr>
                        <a:t>4.001 til 5.000</a:t>
                      </a:r>
                      <a:endParaRPr lang="da-DK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</a:rPr>
                        <a:t>9</a:t>
                      </a:r>
                      <a:endParaRPr lang="da-DK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2494703"/>
                  </a:ext>
                </a:extLst>
              </a:tr>
              <a:tr h="255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 dirty="0">
                          <a:effectLst/>
                        </a:rPr>
                        <a:t>5.001 til 6.000</a:t>
                      </a:r>
                      <a:endParaRPr lang="da-D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</a:rPr>
                        <a:t>10</a:t>
                      </a:r>
                      <a:endParaRPr lang="da-DK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9644163"/>
                  </a:ext>
                </a:extLst>
              </a:tr>
              <a:tr h="255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</a:rPr>
                        <a:t>6.001 til 7.000</a:t>
                      </a:r>
                      <a:endParaRPr lang="da-DK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</a:rPr>
                        <a:t>11</a:t>
                      </a:r>
                      <a:endParaRPr lang="da-DK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3075086"/>
                  </a:ext>
                </a:extLst>
              </a:tr>
              <a:tr h="255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 dirty="0">
                          <a:effectLst/>
                        </a:rPr>
                        <a:t>7.001 til 8000</a:t>
                      </a:r>
                      <a:endParaRPr lang="da-D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</a:rPr>
                        <a:t>12</a:t>
                      </a:r>
                      <a:endParaRPr lang="da-DK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8190090"/>
                  </a:ext>
                </a:extLst>
              </a:tr>
              <a:tr h="255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</a:rPr>
                        <a:t>8.001 til 9.000</a:t>
                      </a:r>
                      <a:endParaRPr lang="da-DK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 dirty="0">
                          <a:effectLst/>
                        </a:rPr>
                        <a:t>13</a:t>
                      </a:r>
                      <a:endParaRPr lang="da-D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3693795"/>
                  </a:ext>
                </a:extLst>
              </a:tr>
              <a:tr h="255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</a:rPr>
                        <a:t>9.001 til 10.000</a:t>
                      </a:r>
                      <a:endParaRPr lang="da-DK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</a:rPr>
                        <a:t>14</a:t>
                      </a:r>
                      <a:endParaRPr lang="da-DK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5475076"/>
                  </a:ext>
                </a:extLst>
              </a:tr>
              <a:tr h="255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 dirty="0">
                          <a:effectLst/>
                        </a:rPr>
                        <a:t>10.001 eller flere</a:t>
                      </a:r>
                      <a:endParaRPr lang="da-D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 dirty="0">
                          <a:effectLst/>
                        </a:rPr>
                        <a:t>15</a:t>
                      </a:r>
                      <a:endParaRPr lang="da-D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4605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7669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989135-7672-474C-870D-8BE51BC3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Find mere information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251D439-2E4E-4401-BFF5-203A5A2E4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Rekrutterings- og annoncemateriale:</a:t>
            </a:r>
          </a:p>
          <a:p>
            <a:pPr lvl="1"/>
            <a:r>
              <a:rPr lang="da-DK" dirty="0"/>
              <a:t>Valgportalen: </a:t>
            </a:r>
            <a:r>
              <a:rPr lang="da-DK" dirty="0">
                <a:hlinkClick r:id="rId3"/>
              </a:rPr>
              <a:t>www.valgportalen.menighedsraad.dk</a:t>
            </a:r>
            <a:endParaRPr lang="da-DK" dirty="0"/>
          </a:p>
          <a:p>
            <a:pPr lvl="1"/>
            <a:endParaRPr lang="da-DK" dirty="0"/>
          </a:p>
          <a:p>
            <a:r>
              <a:rPr lang="da-DK" dirty="0"/>
              <a:t>Oplysninger til kandidater:</a:t>
            </a:r>
          </a:p>
          <a:p>
            <a:pPr lvl="1"/>
            <a:r>
              <a:rPr lang="da-DK" dirty="0">
                <a:hlinkClick r:id="rId4"/>
              </a:rPr>
              <a:t>www.menighedsraadsvalg.dk</a:t>
            </a:r>
            <a:r>
              <a:rPr lang="da-DK" dirty="0"/>
              <a:t> </a:t>
            </a:r>
          </a:p>
          <a:p>
            <a:pPr lvl="1"/>
            <a:endParaRPr lang="da-DK" dirty="0"/>
          </a:p>
          <a:p>
            <a:r>
              <a:rPr lang="da-DK" dirty="0"/>
              <a:t>Valgvejledning 2020 med valgregler og</a:t>
            </a:r>
            <a:br>
              <a:rPr lang="da-DK" dirty="0"/>
            </a:br>
            <a:r>
              <a:rPr lang="da-DK" dirty="0"/>
              <a:t>ofte stillede spørgsmål:</a:t>
            </a:r>
          </a:p>
          <a:p>
            <a:pPr lvl="1"/>
            <a:r>
              <a:rPr lang="da-DK" dirty="0"/>
              <a:t>Den Digitale Arbejdsplads </a:t>
            </a:r>
          </a:p>
          <a:p>
            <a:pPr lvl="1"/>
            <a:endParaRPr lang="da-DK" dirty="0"/>
          </a:p>
          <a:p>
            <a:r>
              <a:rPr lang="da-DK" dirty="0"/>
              <a:t>Valgsystemet: </a:t>
            </a:r>
          </a:p>
          <a:p>
            <a:pPr lvl="1"/>
            <a:r>
              <a:rPr lang="da-DK" dirty="0"/>
              <a:t>Den Digitale Arbejdsplads</a:t>
            </a:r>
          </a:p>
          <a:p>
            <a:pPr lvl="1"/>
            <a:endParaRPr lang="da-DK" dirty="0"/>
          </a:p>
          <a:p>
            <a:pPr lvl="1"/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B6E824-27EA-4801-BD49-07C5D5DB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80</a:t>
            </a:fld>
            <a:endParaRPr lang="da-DK" noProof="0"/>
          </a:p>
        </p:txBody>
      </p:sp>
      <p:pic>
        <p:nvPicPr>
          <p:cNvPr id="8" name="Billede 7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2995A0C1-CA5A-4A54-A5D7-17946C0878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68" y="542873"/>
            <a:ext cx="3238589" cy="2682497"/>
          </a:xfrm>
          <a:prstGeom prst="rect">
            <a:avLst/>
          </a:prstGeom>
        </p:spPr>
      </p:pic>
      <p:pic>
        <p:nvPicPr>
          <p:cNvPr id="10" name="Billede 9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28870D0F-D426-460D-9422-F8DF1446C9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58" y="2564904"/>
            <a:ext cx="3238590" cy="2934675"/>
          </a:xfrm>
          <a:prstGeom prst="rect">
            <a:avLst/>
          </a:prstGeom>
        </p:spPr>
      </p:pic>
      <p:pic>
        <p:nvPicPr>
          <p:cNvPr id="7" name="Billede 6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8939663E-FD5C-437A-B267-AC08674A33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70" y="3225370"/>
            <a:ext cx="2155399" cy="304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512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DB390E-8789-4B19-B28E-A8BAD479B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Hvis du vil lære mere…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93A85A9-514C-4055-9ACF-A04F57D22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Klik ind på </a:t>
            </a:r>
            <a:r>
              <a:rPr lang="da-DK" dirty="0">
                <a:hlinkClick r:id="rId3"/>
              </a:rPr>
              <a:t>godtfrastart.dk </a:t>
            </a:r>
            <a:endParaRPr lang="da-DK" dirty="0"/>
          </a:p>
          <a:p>
            <a:endParaRPr lang="da-DK" dirty="0"/>
          </a:p>
          <a:p>
            <a:r>
              <a:rPr lang="da-DK" dirty="0"/>
              <a:t>Her kan I lære om:</a:t>
            </a:r>
          </a:p>
          <a:p>
            <a:pPr lvl="1"/>
            <a:r>
              <a:rPr lang="da-DK" dirty="0"/>
              <a:t>Valgforsamlingsforløbet</a:t>
            </a:r>
          </a:p>
          <a:p>
            <a:pPr lvl="1"/>
            <a:r>
              <a:rPr lang="da-DK" dirty="0"/>
              <a:t>Afstemningsvalg </a:t>
            </a:r>
          </a:p>
          <a:p>
            <a:pPr lvl="1"/>
            <a:endParaRPr lang="da-DK" dirty="0"/>
          </a:p>
          <a:p>
            <a:r>
              <a:rPr lang="da-DK" dirty="0"/>
              <a:t>Tilgængelig i løbet af foråret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B422289-1CF0-49FB-982F-A12A411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81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1753146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D3C8FB-D462-4C80-B8E1-2748BFD7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Har du spørgsmål?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73145DC-7643-464A-BC8D-E6D7B391A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da-DK" sz="2600" dirty="0"/>
              <a:t>Kontakt Landsforeningen af Menighedsråd:</a:t>
            </a:r>
          </a:p>
          <a:p>
            <a:pPr lvl="2"/>
            <a:r>
              <a:rPr lang="da-DK" sz="2600" dirty="0">
                <a:hlinkClick r:id="rId3"/>
              </a:rPr>
              <a:t>valg@menighedsraad.dk</a:t>
            </a:r>
            <a:r>
              <a:rPr lang="da-DK" sz="2600" dirty="0"/>
              <a:t> </a:t>
            </a:r>
          </a:p>
          <a:p>
            <a:pPr lvl="2"/>
            <a:r>
              <a:rPr lang="da-DK" sz="2600" dirty="0"/>
              <a:t>Telefon 87 32 21 33 </a:t>
            </a:r>
          </a:p>
          <a:p>
            <a:pPr lvl="3"/>
            <a:r>
              <a:rPr lang="da-DK" sz="2200" dirty="0"/>
              <a:t>Mandag til torsdag kl. 10.00-15.30 </a:t>
            </a:r>
          </a:p>
          <a:p>
            <a:pPr lvl="3"/>
            <a:r>
              <a:rPr lang="da-DK" sz="2200" dirty="0"/>
              <a:t>Fredag kl. 10.00-13.00</a:t>
            </a:r>
          </a:p>
          <a:p>
            <a:pPr lvl="1"/>
            <a:endParaRPr lang="da-DK" sz="2600" dirty="0"/>
          </a:p>
          <a:p>
            <a:pPr lvl="1"/>
            <a:r>
              <a:rPr lang="da-DK" sz="2600" dirty="0"/>
              <a:t>Kirkeministeriet:</a:t>
            </a:r>
          </a:p>
          <a:p>
            <a:pPr lvl="2"/>
            <a:r>
              <a:rPr lang="da-DK" sz="2200" dirty="0">
                <a:hlinkClick r:id="rId4"/>
              </a:rPr>
              <a:t>km@km.dk</a:t>
            </a:r>
            <a:endParaRPr lang="da-DK" sz="2200" dirty="0"/>
          </a:p>
          <a:p>
            <a:pPr lvl="2"/>
            <a:r>
              <a:rPr lang="da-DK" sz="2200" dirty="0"/>
              <a:t>Telefon 33 92 33 90</a:t>
            </a:r>
          </a:p>
          <a:p>
            <a:pPr lvl="2"/>
            <a:endParaRPr lang="da-DK" sz="1900" dirty="0"/>
          </a:p>
          <a:p>
            <a:pPr lvl="1"/>
            <a:r>
              <a:rPr lang="da-DK" sz="2600" dirty="0"/>
              <a:t>Spørgsmål til Valgsystemet – Folkekirkens It</a:t>
            </a:r>
          </a:p>
          <a:p>
            <a:pPr lvl="2"/>
            <a:r>
              <a:rPr lang="da-DK" sz="2200" dirty="0"/>
              <a:t>Telefon: 70 20 25 35</a:t>
            </a:r>
          </a:p>
          <a:p>
            <a:pPr lvl="2"/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18FA8AB-5A21-4189-91C9-9C94D88E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82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9625079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B6207-FDFD-4796-935D-317666DB5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er menighedsrådsarbejdet vigtigt?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8A71B61-284F-4F25-9B19-BDB09895D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På vejen hjem, kan du overveje: </a:t>
            </a:r>
          </a:p>
          <a:p>
            <a:pPr lvl="1"/>
            <a:r>
              <a:rPr lang="da-DK" dirty="0"/>
              <a:t>Hvorfor gik du ind i menighedsrådsarbejdet? </a:t>
            </a:r>
          </a:p>
          <a:p>
            <a:pPr lvl="1"/>
            <a:r>
              <a:rPr lang="da-DK" dirty="0"/>
              <a:t>Hvad motiverer dig? </a:t>
            </a:r>
          </a:p>
          <a:p>
            <a:pPr lvl="1"/>
            <a:r>
              <a:rPr lang="da-DK" dirty="0"/>
              <a:t>Hvilke værdier er du drevet af? </a:t>
            </a:r>
          </a:p>
          <a:p>
            <a:pPr marL="270000" lvl="1" indent="0">
              <a:buNone/>
            </a:pPr>
            <a:endParaRPr lang="da-DK" dirty="0"/>
          </a:p>
          <a:p>
            <a:r>
              <a:rPr lang="da-DK" dirty="0"/>
              <a:t>Brug historien når du taler med andre om menighedsrådsarbejdet 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Det kan motivere andre til at møde op på valgforsamlingen eller stille op som kandidat</a:t>
            </a:r>
          </a:p>
          <a:p>
            <a:pPr marL="270000" lvl="1" indent="0">
              <a:buNone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E69D8D9-AC67-4EF6-B936-773D3795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83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597786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AAD50-968A-4589-9CB2-DC8FC124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Notater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E809919-0031-4B05-B9DF-1947EA753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3BDCE57-88E4-47F6-A5C9-FAC67F57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84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1289392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AAD50-968A-4589-9CB2-DC8FC124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Notater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E809919-0031-4B05-B9DF-1947EA753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3BDCE57-88E4-47F6-A5C9-FAC67F57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85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6039891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AAD50-968A-4589-9CB2-DC8FC124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Notater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E809919-0031-4B05-B9DF-1947EA753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___________________________________________________________________________________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3BDCE57-88E4-47F6-A5C9-FAC67F57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86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618809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CBB2F-70AB-406A-B6FA-6A66D433A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Fastsættelse af antal menighedsrådsmedlemmer i fælles menighedsråd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4BC17C-16D2-4C0F-81AB-4F51637EF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sz="2600" dirty="0"/>
              <a:t>Fastsættelse af antal menighedsrådsmedlemmer, </a:t>
            </a:r>
            <a:br>
              <a:rPr lang="da-DK" sz="2600" dirty="0"/>
            </a:br>
            <a:r>
              <a:rPr lang="da-DK" sz="2600" dirty="0"/>
              <a:t>der skal vælges i fælles menighedsråd</a:t>
            </a:r>
          </a:p>
          <a:p>
            <a:endParaRPr lang="da-DK" sz="2600" dirty="0"/>
          </a:p>
          <a:p>
            <a:r>
              <a:rPr lang="da-DK" sz="2600" dirty="0"/>
              <a:t>Antallet af valgte medlemmer:</a:t>
            </a:r>
          </a:p>
          <a:p>
            <a:pPr lvl="1"/>
            <a:r>
              <a:rPr lang="da-DK" sz="2600" dirty="0"/>
              <a:t>Højst: Summen af det antal valgte medlemmer, </a:t>
            </a:r>
            <a:br>
              <a:rPr lang="da-DK" sz="2600" dirty="0"/>
            </a:br>
            <a:r>
              <a:rPr lang="da-DK" sz="2600" dirty="0"/>
              <a:t>som de deltagende sogne er berettiget til</a:t>
            </a:r>
          </a:p>
          <a:p>
            <a:pPr lvl="1"/>
            <a:r>
              <a:rPr lang="da-DK" sz="2600" dirty="0"/>
              <a:t>Mindst: Det antal valgte medlemmer, som</a:t>
            </a:r>
            <a:br>
              <a:rPr lang="da-DK" sz="2600" dirty="0"/>
            </a:br>
            <a:r>
              <a:rPr lang="da-DK" sz="2600" dirty="0"/>
              <a:t>det samlede antal folkekirkemedlemmer i de </a:t>
            </a:r>
            <a:br>
              <a:rPr lang="da-DK" sz="2600" dirty="0"/>
            </a:br>
            <a:r>
              <a:rPr lang="da-DK" sz="2600" dirty="0"/>
              <a:t>deltagende sogne ville berettige til</a:t>
            </a:r>
          </a:p>
          <a:p>
            <a:pPr lvl="1"/>
            <a:endParaRPr lang="da-DK" sz="2600" dirty="0"/>
          </a:p>
          <a:p>
            <a:pPr lvl="1"/>
            <a:r>
              <a:rPr lang="da-DK" sz="2600" dirty="0"/>
              <a:t>Hvert sogn skal mindst have 1 valgt medlem</a:t>
            </a:r>
          </a:p>
          <a:p>
            <a:endParaRPr lang="da-DK" sz="2600" dirty="0"/>
          </a:p>
          <a:p>
            <a:r>
              <a:rPr lang="da-DK" sz="2600" dirty="0"/>
              <a:t>Husk at meddele antallet og fordelingen til biskoppen</a:t>
            </a:r>
          </a:p>
          <a:p>
            <a:pPr marL="0" indent="0">
              <a:buNone/>
            </a:pPr>
            <a:endParaRPr lang="da-DK" sz="2600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C9C7C1-92E9-4B1B-8238-E868DDD2C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605" y="6669360"/>
            <a:ext cx="384043" cy="1795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5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93A5-71AC-4FC9-BA31-3E15C92EC108}" type="slidenum">
              <a:rPr lang="da-DK" smtClean="0"/>
              <a:pPr/>
              <a:t>9</a:t>
            </a:fld>
            <a:endParaRPr lang="da-DK" noProof="0"/>
          </a:p>
        </p:txBody>
      </p:sp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B0F670B3-D9E4-462F-B876-036F513C3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742" y="1333731"/>
            <a:ext cx="3554906" cy="482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74459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LM farver">
      <a:dk1>
        <a:sysClr val="windowText" lastClr="000000"/>
      </a:dk1>
      <a:lt1>
        <a:sysClr val="window" lastClr="FFFFFF"/>
      </a:lt1>
      <a:dk2>
        <a:srgbClr val="00AE9E"/>
      </a:dk2>
      <a:lt2>
        <a:srgbClr val="EEECE1"/>
      </a:lt2>
      <a:accent1>
        <a:srgbClr val="961B4E"/>
      </a:accent1>
      <a:accent2>
        <a:srgbClr val="BAAD97"/>
      </a:accent2>
      <a:accent3>
        <a:srgbClr val="00AE9E"/>
      </a:accent3>
      <a:accent4>
        <a:srgbClr val="6D6E71"/>
      </a:accent4>
      <a:accent5>
        <a:srgbClr val="414042"/>
      </a:accent5>
      <a:accent6>
        <a:srgbClr val="A1A1A1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_ 16-9__100aar_grøn.potx" id="{AD70B57B-1FDC-43B8-81DD-9A24138F9089}" vid="{3B96152A-BB48-4A4B-8945-CE8712464FB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LM farver">
      <a:dk1>
        <a:sysClr val="windowText" lastClr="000000"/>
      </a:dk1>
      <a:lt1>
        <a:sysClr val="window" lastClr="FFFFFF"/>
      </a:lt1>
      <a:dk2>
        <a:srgbClr val="00AE9E"/>
      </a:dk2>
      <a:lt2>
        <a:srgbClr val="EEECE1"/>
      </a:lt2>
      <a:accent1>
        <a:srgbClr val="961B4E"/>
      </a:accent1>
      <a:accent2>
        <a:srgbClr val="BAAD97"/>
      </a:accent2>
      <a:accent3>
        <a:srgbClr val="00AE9E"/>
      </a:accent3>
      <a:accent4>
        <a:srgbClr val="6D6E71"/>
      </a:accent4>
      <a:accent5>
        <a:srgbClr val="414042"/>
      </a:accent5>
      <a:accent6>
        <a:srgbClr val="A1A1A1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Tom_PP-skabelon_16-9_100aar_grøn</Template>
  <TotalTime>3179</TotalTime>
  <Words>4745</Words>
  <Application>Microsoft Office PowerPoint</Application>
  <PresentationFormat>Widescreen</PresentationFormat>
  <Paragraphs>965</Paragraphs>
  <Slides>86</Slides>
  <Notes>86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86</vt:i4>
      </vt:variant>
    </vt:vector>
  </HeadingPairs>
  <TitlesOfParts>
    <vt:vector size="90" baseType="lpstr">
      <vt:lpstr>Arial</vt:lpstr>
      <vt:lpstr>Calibri</vt:lpstr>
      <vt:lpstr>Wingdings</vt:lpstr>
      <vt:lpstr>Kontortema</vt:lpstr>
      <vt:lpstr>Menighedsrådsvalg  2020</vt:lpstr>
      <vt:lpstr>Velkomst </vt:lpstr>
      <vt:lpstr>Ny valgform til menighedsrådsvalget</vt:lpstr>
      <vt:lpstr>Hvorfor skal valget foregå på en ny måde?</vt:lpstr>
      <vt:lpstr>PowerPoint-præsentation</vt:lpstr>
      <vt:lpstr>Valgmateriale på kurset</vt:lpstr>
      <vt:lpstr>Opgaver forud for valget</vt:lpstr>
      <vt:lpstr>Fastsættelse af antal menighedsrådsmedlemmer</vt:lpstr>
      <vt:lpstr>Fastsættelse af antal menighedsrådsmedlemmer i fælles menighedsråd</vt:lpstr>
      <vt:lpstr>Strukturændringer – hvis det skal gælde fra valget 2020</vt:lpstr>
      <vt:lpstr>2-årig funktionsperiode</vt:lpstr>
      <vt:lpstr>2-årig funktionsperiode</vt:lpstr>
      <vt:lpstr>Opdater oplysninger</vt:lpstr>
      <vt:lpstr>Indtast antallet af menighedsrådsmedlemmer </vt:lpstr>
      <vt:lpstr>Indtastning af antal menighedsrådsmedlemmer i Valgsystemet</vt:lpstr>
      <vt:lpstr>Orienteringsmøde</vt:lpstr>
      <vt:lpstr>Hvorfor er der orienteringsmøde</vt:lpstr>
      <vt:lpstr>Orienteringsmøde</vt:lpstr>
      <vt:lpstr>Bekendtgørelse af orienteringsmødet</vt:lpstr>
      <vt:lpstr>Forberedelse af orienteringsmødet</vt:lpstr>
      <vt:lpstr>Orienteringsmøde – fast dagsorden</vt:lpstr>
      <vt:lpstr>Orienteringsmøde</vt:lpstr>
      <vt:lpstr>Rekruttering</vt:lpstr>
      <vt:lpstr>Rekruttering</vt:lpstr>
      <vt:lpstr>Rekruttering</vt:lpstr>
      <vt:lpstr>Rekruttering – fortæl historier og få flere med</vt:lpstr>
      <vt:lpstr>Rekruttering – fortæl historier og få flere med</vt:lpstr>
      <vt:lpstr>Fortæl historier og få flere med</vt:lpstr>
      <vt:lpstr>Fortæl historier og få flere med</vt:lpstr>
      <vt:lpstr>Værdier bliver konkrete gennem historier</vt:lpstr>
      <vt:lpstr>Rekruttering – fortæl historier og få flere med</vt:lpstr>
      <vt:lpstr>Øvelse</vt:lpstr>
      <vt:lpstr>Rekruttering - motivation</vt:lpstr>
      <vt:lpstr>Rekruttering</vt:lpstr>
      <vt:lpstr>Rekruttering</vt:lpstr>
      <vt:lpstr>Rekruttering – når I kommer hjem</vt:lpstr>
      <vt:lpstr>Valgret og valgbarhed</vt:lpstr>
      <vt:lpstr>Kirkefunktionærer og andre ansatte ved kirken</vt:lpstr>
      <vt:lpstr>Særligt om præsters valgret</vt:lpstr>
      <vt:lpstr>Sognebåndsløsere</vt:lpstr>
      <vt:lpstr>Særligt om indenpastoratsflyttere og flersognspastorater</vt:lpstr>
      <vt:lpstr>Indenpastoratsflytter</vt:lpstr>
      <vt:lpstr>Ændringer eller oprettelse af nyt flersognspastorat</vt:lpstr>
      <vt:lpstr>Flytning til et flersognspastorat</vt:lpstr>
      <vt:lpstr>Særligt om indenpastoratsflyttere og flersognspastorater</vt:lpstr>
      <vt:lpstr>Valgforsamling</vt:lpstr>
      <vt:lpstr>Valgforsamling </vt:lpstr>
      <vt:lpstr>Valgforsamling -  flersognspastorater og fælles menighedsråd</vt:lpstr>
      <vt:lpstr>Bekendtgørelse af valgforsamlingen</vt:lpstr>
      <vt:lpstr>Valgforsamling - valglisten</vt:lpstr>
      <vt:lpstr>Kontrol af mødedeltagernes valgret</vt:lpstr>
      <vt:lpstr>Valgforsamling - forløb</vt:lpstr>
      <vt:lpstr>Fast dagsorden på valgforsamlingen</vt:lpstr>
      <vt:lpstr>Valgforsamling</vt:lpstr>
      <vt:lpstr>Opstilling af kandidater</vt:lpstr>
      <vt:lpstr>Præsentation og debat</vt:lpstr>
      <vt:lpstr>Valgforsamling</vt:lpstr>
      <vt:lpstr>Kontrol af de opstillede kandidater</vt:lpstr>
      <vt:lpstr>Orientering om afstemningsregler</vt:lpstr>
      <vt:lpstr>Stemmesedler</vt:lpstr>
      <vt:lpstr>Afstemning</vt:lpstr>
      <vt:lpstr>Afstemning ved fuldmagt</vt:lpstr>
      <vt:lpstr>Optælling af stemmer</vt:lpstr>
      <vt:lpstr>Eksempel på en valgforsamling</vt:lpstr>
      <vt:lpstr>Eventuel 2. afstemningsrunde</vt:lpstr>
      <vt:lpstr>Valg af stedfortrædere</vt:lpstr>
      <vt:lpstr>Ekstraordinær valgforsamling</vt:lpstr>
      <vt:lpstr>Valgforsamling - tjekliste</vt:lpstr>
      <vt:lpstr>Efter afstemningen</vt:lpstr>
      <vt:lpstr>PowerPoint-præsentation</vt:lpstr>
      <vt:lpstr>Offentliggørelse af resultatet</vt:lpstr>
      <vt:lpstr>Offentliggørelse af resultatet</vt:lpstr>
      <vt:lpstr>I tilfælde af afstemningsvalg</vt:lpstr>
      <vt:lpstr>Skab interesse for valgforsamlingen i sognet</vt:lpstr>
      <vt:lpstr>National kampagne - Brug din stemme </vt:lpstr>
      <vt:lpstr>PowerPoint-præsentation</vt:lpstr>
      <vt:lpstr>Konstituering</vt:lpstr>
      <vt:lpstr>Klager over valgbestyrelsen og valget</vt:lpstr>
      <vt:lpstr>Kassation af valgmaterialer</vt:lpstr>
      <vt:lpstr>Find mere information</vt:lpstr>
      <vt:lpstr>Hvis du vil lære mere…</vt:lpstr>
      <vt:lpstr>Har du spørgsmål?</vt:lpstr>
      <vt:lpstr>Hvorfor er menighedsrådsarbejdet vigtigt? </vt:lpstr>
      <vt:lpstr>Notater</vt:lpstr>
      <vt:lpstr>Notater</vt:lpstr>
      <vt:lpstr>Notater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Menighedsrådsvalg 2020</dc:title>
  <dc:creator>Louise Theilgaard</dc:creator>
  <cp:lastModifiedBy>Pernille Aakjær Nielsen</cp:lastModifiedBy>
  <cp:revision>161</cp:revision>
  <cp:lastPrinted>2020-01-22T11:45:03Z</cp:lastPrinted>
  <dcterms:created xsi:type="dcterms:W3CDTF">2020-01-14T13:31:50Z</dcterms:created>
  <dcterms:modified xsi:type="dcterms:W3CDTF">2020-03-06T06:54:58Z</dcterms:modified>
</cp:coreProperties>
</file>