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73" r:id="rId4"/>
    <p:sldId id="257" r:id="rId5"/>
    <p:sldId id="266" r:id="rId6"/>
    <p:sldId id="258" r:id="rId7"/>
    <p:sldId id="267" r:id="rId8"/>
    <p:sldId id="262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1842">
          <p15:clr>
            <a:srgbClr val="A4A3A4"/>
          </p15:clr>
        </p15:guide>
        <p15:guide id="3" orient="horz" pos="436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2835">
          <p15:clr>
            <a:srgbClr val="A4A3A4"/>
          </p15:clr>
        </p15:guide>
        <p15:guide id="6" pos="612">
          <p15:clr>
            <a:srgbClr val="A4A3A4"/>
          </p15:clr>
        </p15:guide>
        <p15:guide id="7" pos="5465">
          <p15:clr>
            <a:srgbClr val="A4A3A4"/>
          </p15:clr>
        </p15:guide>
        <p15:guide id="8" pos="2880">
          <p15:clr>
            <a:srgbClr val="A4A3A4"/>
          </p15:clr>
        </p15:guide>
        <p15:guide id="9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1836" y="108"/>
      </p:cViewPr>
      <p:guideLst>
        <p:guide orient="horz" pos="3884"/>
        <p:guide orient="horz" pos="1842"/>
        <p:guide orient="horz" pos="436"/>
        <p:guide orient="horz" pos="1026"/>
        <p:guide pos="2835"/>
        <p:guide pos="612"/>
        <p:guide pos="5465"/>
        <p:guide pos="288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671BA-6F1C-4A82-B0DD-641DDD0B96B3}" type="datetimeFigureOut">
              <a:rPr lang="da-DK" smtClean="0"/>
              <a:t>13-01-2020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E57A9-C4D5-4B97-8495-CEBA060882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303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da-DK" dirty="0"/>
              <a:t>Den overordnede proces for menighedsrådsvalget 2020: 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Valgforberedelse: Menighedsrådene og valgbestyrelserne skal sætte sig ind i de nye regler. Landsforeningen afholder kurser 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Annoncering af orienteringsmøde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Orienteringsmøde 12. maj 2020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Rekrutteringsproces. Hvem kan stille op til menighedsrådet? 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Annoncering af valgforsamling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Valgforsamling 15. september 2020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Menighedsrådet er valgt – ELLER der indleveres en kandidatliste, der udløser et afstemningsvalg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Eventuelt afstemningsvalg 17. november 2020 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Konstituering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Første arbejdsdag 1. søndag i advent 2020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E57A9-C4D5-4B97-8495-CEBA0608828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652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E57A9-C4D5-4B97-8495-CEBA0608828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553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Rammerne for det forestående valg: Dato og regler for valgforsamlingen, antal menighedsrådsmedlemmer der skal vælges i sognet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E57A9-C4D5-4B97-8495-CEBA0608828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183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HUSK: </a:t>
            </a:r>
          </a:p>
          <a:p>
            <a:r>
              <a:rPr lang="da-DK" dirty="0"/>
              <a:t>Fast dagsorden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Alle interesserede har mulighed for at overvære valgforsamlingen, men kun folkekirkemedlemmer med valgret har tale- og stemmeret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E57A9-C4D5-4B97-8495-CEBA0608828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326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Valgbestyrelserne lærer om: </a:t>
            </a:r>
          </a:p>
          <a:p>
            <a:pPr marL="728538" lvl="1" indent="-457200">
              <a:buFont typeface="+mj-lt"/>
              <a:buAutoNum type="arabicPeriod"/>
            </a:pPr>
            <a:r>
              <a:rPr lang="da-DK" dirty="0"/>
              <a:t>Hvordan valget skal gennemføres </a:t>
            </a:r>
          </a:p>
          <a:p>
            <a:pPr marL="728538" lvl="1" indent="-457200">
              <a:buFont typeface="+mj-lt"/>
              <a:buAutoNum type="arabicPeriod"/>
            </a:pPr>
            <a:r>
              <a:rPr lang="da-DK" dirty="0"/>
              <a:t>Hvordan de kan arbejde på at skaffe kandidaterne til menighedsrådet?</a:t>
            </a:r>
          </a:p>
          <a:p>
            <a:pPr marL="728538" lvl="1" indent="-457200">
              <a:buFont typeface="+mj-lt"/>
              <a:buAutoNum type="arabicPeriod"/>
            </a:pPr>
            <a:r>
              <a:rPr lang="da-DK" dirty="0"/>
              <a:t>Hvordan de kan skabe interesse og deltagelse på valgaftenen?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E57A9-C4D5-4B97-8495-CEBA0608828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77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9151200" cy="68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9" y="286453"/>
            <a:ext cx="2026800" cy="48454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72000" y="2924944"/>
            <a:ext cx="494159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EF4F2"/>
                </a:solidFill>
              </a:defRPr>
            </a:lvl1pPr>
          </a:lstStyle>
          <a:p>
            <a:fld id="{EBED92FB-0716-4DFC-A972-F237ECF75DD9}" type="datetime1">
              <a:rPr lang="da-DK" smtClean="0"/>
              <a:t>13-01-2020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EF4F2"/>
                </a:solidFill>
              </a:defRPr>
            </a:lvl1pPr>
          </a:lstStyle>
          <a:p>
            <a:fld id="{1E4993A5-71AC-4FC9-BA31-3E15C92EC10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Rectangle 8"/>
          <p:cNvSpPr/>
          <p:nvPr userDrawn="1"/>
        </p:nvSpPr>
        <p:spPr>
          <a:xfrm>
            <a:off x="0" y="1052736"/>
            <a:ext cx="9144000" cy="180000"/>
          </a:xfrm>
          <a:prstGeom prst="rect">
            <a:avLst/>
          </a:prstGeom>
          <a:solidFill>
            <a:srgbClr val="00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Title Placeholder 1"/>
          <p:cNvSpPr>
            <a:spLocks noGrp="1"/>
          </p:cNvSpPr>
          <p:nvPr userDrawn="1">
            <p:ph type="title"/>
          </p:nvPr>
        </p:nvSpPr>
        <p:spPr>
          <a:xfrm>
            <a:off x="971204" y="1630484"/>
            <a:ext cx="7704484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4" y="2666219"/>
            <a:ext cx="2939602" cy="41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6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58" y="692150"/>
            <a:ext cx="7702330" cy="692776"/>
          </a:xfrm>
        </p:spPr>
        <p:txBody>
          <a:bodyPr anchor="t"/>
          <a:lstStyle>
            <a:lvl1pPr>
              <a:defRPr lang="da-DK" noProof="0" dirty="0"/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58" y="1628792"/>
            <a:ext cx="7702330" cy="4536512"/>
          </a:xfrm>
        </p:spPr>
        <p:txBody>
          <a:bodyPr/>
          <a:lstStyle>
            <a:lvl1pPr marL="270000" indent="-270000">
              <a:lnSpc>
                <a:spcPct val="100000"/>
              </a:lnSpc>
              <a:buFont typeface="Wingdings" pitchFamily="2" charset="2"/>
              <a:buChar char="§"/>
              <a:defRPr sz="2400"/>
            </a:lvl1pPr>
            <a:lvl2pPr marL="541338" indent="-27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/>
            </a:lvl2pPr>
            <a:lvl3pPr marL="808038" indent="-27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−"/>
              <a:defRPr sz="1800"/>
            </a:lvl3pPr>
            <a:lvl4pPr marL="1080000" indent="-270000">
              <a:lnSpc>
                <a:spcPct val="100000"/>
              </a:lnSpc>
              <a:spcBef>
                <a:spcPts val="600"/>
              </a:spcBef>
              <a:defRPr sz="1400"/>
            </a:lvl4pPr>
            <a:lvl5pPr marL="1350000" indent="-270000">
              <a:lnSpc>
                <a:spcPct val="10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1025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84" y="1627827"/>
            <a:ext cx="3528879" cy="3198812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27200"/>
            <a:ext cx="3528000" cy="3198812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94479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3495"/>
            <a:ext cx="7704000" cy="684113"/>
          </a:xfrm>
        </p:spPr>
        <p:txBody>
          <a:bodyPr anchor="t"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97125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864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693495"/>
            <a:ext cx="7702416" cy="6841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272" y="1620000"/>
            <a:ext cx="7702416" cy="3198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06375" marR="0" lvl="1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da-DK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 for at redigere i master</a:t>
            </a:r>
          </a:p>
          <a:p>
            <a:pPr marL="366713" marR="0" lvl="1" indent="-160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Andet niveau</a:t>
            </a:r>
          </a:p>
          <a:p>
            <a:pPr marL="501650" marR="0" lvl="2" indent="-134938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Tredje niveau</a:t>
            </a:r>
          </a:p>
          <a:p>
            <a:pPr marL="598488" marR="0" lvl="3" indent="-1016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Fjerde niveau</a:t>
            </a:r>
          </a:p>
          <a:p>
            <a:pPr marL="698400" marR="0" lvl="4" indent="-1008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44012" y="6683924"/>
            <a:ext cx="2296440" cy="179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936184E4-82E9-4CF0-B098-B38F6E7B19A8}" type="datetime1">
              <a:rPr lang="da-DK" smtClean="0"/>
              <a:t>13-01-2020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8536" y="6683924"/>
            <a:ext cx="5233644" cy="179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452" y="6683924"/>
            <a:ext cx="288032" cy="179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1E4993A5-71AC-4FC9-BA31-3E15C92EC108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7" name="Gruppe 6"/>
          <p:cNvGrpSpPr/>
          <p:nvPr/>
        </p:nvGrpSpPr>
        <p:grpSpPr>
          <a:xfrm>
            <a:off x="-2607" y="6233416"/>
            <a:ext cx="9158288" cy="626688"/>
            <a:chOff x="-2607" y="6233416"/>
            <a:chExt cx="9158288" cy="626688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-2607" y="6666429"/>
              <a:ext cx="9158288" cy="193675"/>
              <a:chOff x="-3" y="3249"/>
              <a:chExt cx="5769" cy="122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-1" y="3249"/>
                <a:ext cx="576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 userDrawn="1"/>
            </p:nvSpPr>
            <p:spPr bwMode="auto">
              <a:xfrm>
                <a:off x="-3" y="3251"/>
                <a:ext cx="5767" cy="120"/>
              </a:xfrm>
              <a:prstGeom prst="rect">
                <a:avLst/>
              </a:prstGeom>
              <a:solidFill>
                <a:srgbClr val="00A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 userDrawn="1"/>
            </p:nvSpPr>
            <p:spPr bwMode="auto">
              <a:xfrm>
                <a:off x="-3" y="3251"/>
                <a:ext cx="576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" name="Freeform 8"/>
              <p:cNvSpPr>
                <a:spLocks/>
              </p:cNvSpPr>
              <p:nvPr userDrawn="1"/>
            </p:nvSpPr>
            <p:spPr bwMode="auto">
              <a:xfrm>
                <a:off x="3914" y="3251"/>
                <a:ext cx="1850" cy="120"/>
              </a:xfrm>
              <a:custGeom>
                <a:avLst/>
                <a:gdLst>
                  <a:gd name="T0" fmla="*/ 1850 w 1850"/>
                  <a:gd name="T1" fmla="*/ 0 h 120"/>
                  <a:gd name="T2" fmla="*/ 1850 w 1850"/>
                  <a:gd name="T3" fmla="*/ 0 h 120"/>
                  <a:gd name="T4" fmla="*/ 0 w 1850"/>
                  <a:gd name="T5" fmla="*/ 2 h 120"/>
                  <a:gd name="T6" fmla="*/ 0 w 1850"/>
                  <a:gd name="T7" fmla="*/ 118 h 120"/>
                  <a:gd name="T8" fmla="*/ 1850 w 1850"/>
                  <a:gd name="T9" fmla="*/ 120 h 120"/>
                  <a:gd name="T10" fmla="*/ 1850 w 1850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0" h="120">
                    <a:moveTo>
                      <a:pt x="1850" y="0"/>
                    </a:moveTo>
                    <a:lnTo>
                      <a:pt x="1850" y="0"/>
                    </a:lnTo>
                    <a:lnTo>
                      <a:pt x="0" y="2"/>
                    </a:lnTo>
                    <a:lnTo>
                      <a:pt x="0" y="118"/>
                    </a:lnTo>
                    <a:lnTo>
                      <a:pt x="1850" y="120"/>
                    </a:lnTo>
                    <a:lnTo>
                      <a:pt x="18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7" name="Freeform 9"/>
              <p:cNvSpPr>
                <a:spLocks/>
              </p:cNvSpPr>
              <p:nvPr userDrawn="1"/>
            </p:nvSpPr>
            <p:spPr bwMode="auto">
              <a:xfrm>
                <a:off x="3912" y="336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8" name="Freeform 10"/>
              <p:cNvSpPr>
                <a:spLocks/>
              </p:cNvSpPr>
              <p:nvPr userDrawn="1"/>
            </p:nvSpPr>
            <p:spPr bwMode="auto">
              <a:xfrm>
                <a:off x="3912" y="336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62" y="6233416"/>
              <a:ext cx="1328127" cy="317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l" defTabSz="914400" rtl="0" eaLnBrk="1" latinLnBrk="0" hangingPunct="1">
        <a:lnSpc>
          <a:spcPct val="98000"/>
        </a:lnSpc>
        <a:spcBef>
          <a:spcPct val="0"/>
        </a:spcBef>
        <a:buNone/>
        <a:defRPr sz="2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4500" marR="0" indent="-4445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AD9E"/>
        </a:buClr>
        <a:buSzPct val="90000"/>
        <a:buFont typeface="Wingdings" pitchFamily="2" charset="2"/>
        <a:buChar char="§"/>
        <a:tabLst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marR="0" indent="-23812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AD9E"/>
        </a:buClr>
        <a:buSzPct val="90000"/>
        <a:buFont typeface="Wingdings" pitchFamily="2" charset="2"/>
        <a:buChar char="§"/>
        <a:tabLst>
          <a:tab pos="266700" algn="l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96913" marR="0" indent="642938" algn="l" defTabSz="914400" rtl="0" eaLnBrk="1" fontAlgn="auto" latinLnBrk="0" hangingPunct="1">
        <a:lnSpc>
          <a:spcPct val="104000"/>
        </a:lnSpc>
        <a:spcBef>
          <a:spcPts val="0"/>
        </a:spcBef>
        <a:spcAft>
          <a:spcPts val="0"/>
        </a:spcAft>
        <a:buClr>
          <a:srgbClr val="00AD9E"/>
        </a:buClr>
        <a:buSzPct val="9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6913" marR="0" indent="642938" algn="l" defTabSz="914400" rtl="0" eaLnBrk="1" fontAlgn="auto" latinLnBrk="0" hangingPunct="1">
        <a:lnSpc>
          <a:spcPct val="111000"/>
        </a:lnSpc>
        <a:spcBef>
          <a:spcPts val="0"/>
        </a:spcBef>
        <a:spcAft>
          <a:spcPts val="0"/>
        </a:spcAft>
        <a:buClr>
          <a:srgbClr val="00AD9E"/>
        </a:buClr>
        <a:buSzPct val="90000"/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marR="0" indent="-300038" algn="l" defTabSz="914400" rtl="0" eaLnBrk="1" fontAlgn="auto" latinLnBrk="0" hangingPunct="1">
        <a:lnSpc>
          <a:spcPct val="111000"/>
        </a:lnSpc>
        <a:spcBef>
          <a:spcPts val="0"/>
        </a:spcBef>
        <a:spcAft>
          <a:spcPts val="0"/>
        </a:spcAft>
        <a:buClr>
          <a:srgbClr val="00AD9E"/>
        </a:buClr>
        <a:buSzPct val="90000"/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valg@menighedsraad.d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84" y="2708920"/>
            <a:ext cx="6551444" cy="3014574"/>
          </a:xfrm>
        </p:spPr>
        <p:txBody>
          <a:bodyPr anchor="t">
            <a:noAutofit/>
          </a:bodyPr>
          <a:lstStyle/>
          <a:p>
            <a:pPr marL="285750" indent="-28575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Menighedsrådsvalg 2020 – hvordan foregår det?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Orienteringsmøde 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Valgforsamling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Efter Valgforsamlingen</a:t>
            </a:r>
          </a:p>
          <a:p>
            <a:endParaRPr lang="da-DK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84" y="1772816"/>
            <a:ext cx="7986908" cy="1143000"/>
          </a:xfrm>
        </p:spPr>
        <p:txBody>
          <a:bodyPr>
            <a:normAutofit/>
          </a:bodyPr>
          <a:lstStyle/>
          <a:p>
            <a:r>
              <a:rPr lang="da-DK" sz="3200" dirty="0"/>
              <a:t>Menighedsrådsvalg</a:t>
            </a:r>
            <a:r>
              <a:rPr lang="da-DK" sz="4800" dirty="0"/>
              <a:t> </a:t>
            </a:r>
            <a:r>
              <a:rPr lang="da-DK" sz="32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615424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F7AB1-9415-417B-A8E6-F3E70CFA9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35" y="694926"/>
            <a:ext cx="7702330" cy="692776"/>
          </a:xfrm>
        </p:spPr>
        <p:txBody>
          <a:bodyPr/>
          <a:lstStyle/>
          <a:p>
            <a:r>
              <a:rPr lang="da-DK" dirty="0"/>
              <a:t>Mere information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4A80AF-55B6-4812-AE17-FB7E41FB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35" y="1626562"/>
            <a:ext cx="7702330" cy="4536512"/>
          </a:xfrm>
        </p:spPr>
        <p:txBody>
          <a:bodyPr>
            <a:normAutofit/>
          </a:bodyPr>
          <a:lstStyle/>
          <a:p>
            <a:r>
              <a:rPr lang="da-DK" sz="1600" dirty="0"/>
              <a:t>Den Digitale Arbejdsplads:</a:t>
            </a:r>
          </a:p>
          <a:p>
            <a:pPr lvl="1"/>
            <a:r>
              <a:rPr lang="da-DK" sz="1400" dirty="0"/>
              <a:t>Fra uge 3 kan I finde cirkulærer og en vejledning om valget</a:t>
            </a:r>
          </a:p>
          <a:p>
            <a:pPr lvl="1"/>
            <a:endParaRPr lang="da-DK" sz="1600" dirty="0"/>
          </a:p>
          <a:p>
            <a:r>
              <a:rPr lang="da-DK" sz="1600" dirty="0"/>
              <a:t>Valgportalen:</a:t>
            </a:r>
          </a:p>
          <a:p>
            <a:pPr lvl="1"/>
            <a:r>
              <a:rPr lang="da-DK" sz="1400" dirty="0"/>
              <a:t>Rekrutterings- og valgmateriale </a:t>
            </a:r>
          </a:p>
          <a:p>
            <a:endParaRPr lang="da-DK" sz="1800" dirty="0"/>
          </a:p>
          <a:p>
            <a:r>
              <a:rPr lang="da-DK" sz="1600" dirty="0"/>
              <a:t>Landsforeningen af Menighedsråd</a:t>
            </a:r>
          </a:p>
          <a:p>
            <a:pPr lvl="1"/>
            <a:r>
              <a:rPr lang="da-DK" sz="1400" dirty="0">
                <a:hlinkClick r:id="rId2"/>
              </a:rPr>
              <a:t>valg@menighedsraad.dk</a:t>
            </a:r>
            <a:r>
              <a:rPr lang="da-DK" sz="1400" dirty="0"/>
              <a:t> </a:t>
            </a:r>
          </a:p>
          <a:p>
            <a:pPr lvl="1"/>
            <a:r>
              <a:rPr lang="da-DK" sz="1400" dirty="0"/>
              <a:t>Telefon 87 32 21 33 </a:t>
            </a:r>
          </a:p>
          <a:p>
            <a:pPr lvl="2"/>
            <a:r>
              <a:rPr lang="da-DK" sz="1200" dirty="0"/>
              <a:t>Mandag til torsdag kl. 10.00-15.30 </a:t>
            </a:r>
          </a:p>
          <a:p>
            <a:pPr lvl="2"/>
            <a:r>
              <a:rPr lang="da-DK" sz="1200" dirty="0"/>
              <a:t>Fredag kl. 10.00-13.00</a:t>
            </a:r>
            <a:endParaRPr lang="da-DK" sz="14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00F05F3-4C28-49C0-8DC5-E342B094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10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7387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64B0D-0EC0-4B00-A9E7-75E53CEF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Pladsholder til indhold 5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DFE22BC6-B194-4615-85B2-681BFC9E1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3" y="353169"/>
            <a:ext cx="9156033" cy="5832647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8680180-7A60-4B0D-B0B0-2EB004C6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2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3778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64B0D-0EC0-4B00-A9E7-75E53CEF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Pladsholder til indhold 5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DFE22BC6-B194-4615-85B2-681BFC9E1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3" y="353169"/>
            <a:ext cx="9156033" cy="5832647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8680180-7A60-4B0D-B0B0-2EB004C6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3</a:t>
            </a:fld>
            <a:endParaRPr lang="da-DK" noProof="0"/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4D014277-4D47-440B-9D0B-0ECFC2C3647B}"/>
              </a:ext>
            </a:extLst>
          </p:cNvPr>
          <p:cNvSpPr/>
          <p:nvPr/>
        </p:nvSpPr>
        <p:spPr>
          <a:xfrm rot="9317388">
            <a:off x="2444560" y="2596032"/>
            <a:ext cx="916290" cy="357634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500" dirty="0"/>
          </a:p>
        </p:txBody>
      </p:sp>
    </p:spTree>
    <p:extLst>
      <p:ext uri="{BB962C8B-B14F-4D97-AF65-F5344CB8AC3E}">
        <p14:creationId xmlns:p14="http://schemas.microsoft.com/office/powerpoint/2010/main" val="141505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3122" y="692150"/>
            <a:ext cx="7702330" cy="692776"/>
          </a:xfrm>
        </p:spPr>
        <p:txBody>
          <a:bodyPr/>
          <a:lstStyle/>
          <a:p>
            <a:r>
              <a:rPr lang="da-DK" dirty="0"/>
              <a:t>Menighedsrådsvalg 2020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720835" y="1629338"/>
            <a:ext cx="7702330" cy="4536512"/>
          </a:xfrm>
        </p:spPr>
        <p:txBody>
          <a:bodyPr anchor="t">
            <a:normAutofit/>
          </a:bodyPr>
          <a:lstStyle/>
          <a:p>
            <a:r>
              <a:rPr lang="da-DK" sz="1600" dirty="0"/>
              <a:t>Orienteringsmøde 12. maj 2020</a:t>
            </a:r>
          </a:p>
          <a:p>
            <a:pPr lvl="1"/>
            <a:r>
              <a:rPr lang="da-DK" sz="1600" dirty="0"/>
              <a:t>Afholdes sammen med det årlige menighedsmøde </a:t>
            </a:r>
          </a:p>
          <a:p>
            <a:pPr lvl="1"/>
            <a:r>
              <a:rPr lang="da-DK" sz="1600" dirty="0"/>
              <a:t>Senest 3 uger inden, skal menighedsrådet bekendtgøre tid og sted for mødet</a:t>
            </a:r>
          </a:p>
          <a:p>
            <a:pPr lvl="1"/>
            <a:r>
              <a:rPr lang="da-DK" sz="1600" dirty="0"/>
              <a:t>Mødet bruges til at orientere om:</a:t>
            </a:r>
          </a:p>
          <a:p>
            <a:pPr lvl="2"/>
            <a:r>
              <a:rPr lang="da-DK" sz="1400" dirty="0"/>
              <a:t>Arbejdet i den forløbne funktionsperiode</a:t>
            </a:r>
          </a:p>
          <a:p>
            <a:pPr lvl="2"/>
            <a:r>
              <a:rPr lang="da-DK" sz="1400" dirty="0"/>
              <a:t>Kommende opgaver</a:t>
            </a:r>
          </a:p>
          <a:p>
            <a:pPr lvl="2"/>
            <a:r>
              <a:rPr lang="da-DK" sz="1400" dirty="0"/>
              <a:t>Rammerne for det forestående valg</a:t>
            </a:r>
          </a:p>
          <a:p>
            <a:pPr lvl="2"/>
            <a:r>
              <a:rPr lang="da-DK" sz="1400" dirty="0"/>
              <a:t>Muligheden for at udløse et afstemningsvalg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4</a:t>
            </a:fld>
            <a:endParaRPr lang="da-DK" noProof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AA37A63-8ABF-4C60-907F-F5CB97E78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98" y="3684402"/>
            <a:ext cx="4028086" cy="24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1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64B0D-0EC0-4B00-A9E7-75E53CEF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Pladsholder til indhold 5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DFE22BC6-B194-4615-85B2-681BFC9E1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45"/>
            <a:ext cx="9144000" cy="5824980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8680180-7A60-4B0D-B0B0-2EB004C6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5</a:t>
            </a:fld>
            <a:endParaRPr lang="da-DK" noProof="0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A3D40BEC-32A7-4C1E-BAD6-B0BD73306DF2}"/>
              </a:ext>
            </a:extLst>
          </p:cNvPr>
          <p:cNvSpPr/>
          <p:nvPr/>
        </p:nvSpPr>
        <p:spPr>
          <a:xfrm rot="4204937">
            <a:off x="3717972" y="3089902"/>
            <a:ext cx="916290" cy="357634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500" dirty="0"/>
          </a:p>
        </p:txBody>
      </p:sp>
    </p:spTree>
    <p:extLst>
      <p:ext uri="{BB962C8B-B14F-4D97-AF65-F5344CB8AC3E}">
        <p14:creationId xmlns:p14="http://schemas.microsoft.com/office/powerpoint/2010/main" val="85068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DBDD2-1893-437F-B161-DCFC17CB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35" y="685309"/>
            <a:ext cx="7702330" cy="692776"/>
          </a:xfrm>
        </p:spPr>
        <p:txBody>
          <a:bodyPr/>
          <a:lstStyle/>
          <a:p>
            <a:r>
              <a:rPr lang="da-DK" dirty="0"/>
              <a:t>Menighedsrådsvalg 2020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5A029D-64FE-42C4-ADC5-96EA2DD0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35" y="1629338"/>
            <a:ext cx="7702330" cy="4536512"/>
          </a:xfrm>
        </p:spPr>
        <p:txBody>
          <a:bodyPr anchor="t">
            <a:normAutofit/>
          </a:bodyPr>
          <a:lstStyle/>
          <a:p>
            <a:r>
              <a:rPr lang="da-DK" sz="1600" dirty="0"/>
              <a:t>Valgforsamling 15. september 2020</a:t>
            </a:r>
          </a:p>
          <a:p>
            <a:pPr lvl="1"/>
            <a:r>
              <a:rPr lang="da-DK" sz="1600" dirty="0"/>
              <a:t>Et offentligt møde hvor </a:t>
            </a:r>
            <a:r>
              <a:rPr lang="da-DK" sz="1600" u="sng" dirty="0"/>
              <a:t>det nye menighedsråd vælges</a:t>
            </a:r>
          </a:p>
          <a:p>
            <a:pPr lvl="1"/>
            <a:r>
              <a:rPr lang="da-DK" sz="1600" dirty="0"/>
              <a:t>Valgbestyrelsen skal senest 4 uger før bekendtgøre tid og sted for valgforsamlingen</a:t>
            </a:r>
          </a:p>
          <a:p>
            <a:pPr lvl="1"/>
            <a:r>
              <a:rPr lang="da-DK" sz="1600" dirty="0"/>
              <a:t>Personer, der ønsker at opstille som kandidat meddeler dette på valgforsamlingen</a:t>
            </a:r>
          </a:p>
          <a:p>
            <a:pPr lvl="1"/>
            <a:r>
              <a:rPr lang="da-DK" sz="1600" dirty="0"/>
              <a:t>Kandidaterne skal have mulighed for at </a:t>
            </a:r>
            <a:br>
              <a:rPr lang="da-DK" sz="1600" dirty="0"/>
            </a:br>
            <a:r>
              <a:rPr lang="da-DK" sz="1600" dirty="0"/>
              <a:t>præsentere sig og debattere </a:t>
            </a:r>
          </a:p>
          <a:p>
            <a:pPr lvl="1"/>
            <a:r>
              <a:rPr lang="da-DK" sz="1600" dirty="0"/>
              <a:t>Der gennemføres et hemmeligt, skriftligt valg </a:t>
            </a:r>
            <a:br>
              <a:rPr lang="da-DK" sz="1600" dirty="0"/>
            </a:br>
            <a:r>
              <a:rPr lang="da-DK" sz="1600" dirty="0"/>
              <a:t>om de opstillede kandidater blandt alle </a:t>
            </a:r>
            <a:br>
              <a:rPr lang="da-DK" sz="1600" dirty="0"/>
            </a:br>
            <a:r>
              <a:rPr lang="da-DK" sz="1600" dirty="0"/>
              <a:t>stemmeberettigede</a:t>
            </a:r>
          </a:p>
          <a:p>
            <a:pPr lvl="1"/>
            <a:r>
              <a:rPr lang="da-DK" sz="1600" dirty="0"/>
              <a:t>Resultatet af afstemningen afgør, hvem der er </a:t>
            </a:r>
            <a:br>
              <a:rPr lang="da-DK" sz="1600" dirty="0"/>
            </a:br>
            <a:r>
              <a:rPr lang="da-DK" sz="1600" dirty="0"/>
              <a:t>valgt til menighedsrådet </a:t>
            </a:r>
          </a:p>
          <a:p>
            <a:pPr lvl="1"/>
            <a:r>
              <a:rPr lang="da-DK" sz="1600" dirty="0"/>
              <a:t>Når menighedsrådet er valgt, stemmes der om </a:t>
            </a:r>
            <a:br>
              <a:rPr lang="da-DK" sz="1600" dirty="0"/>
            </a:br>
            <a:r>
              <a:rPr lang="da-DK" sz="1600" dirty="0"/>
              <a:t>stedfortrædere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BAE4708-EF4F-434F-AEE6-0AF74C36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6</a:t>
            </a:fld>
            <a:endParaRPr lang="da-DK" noProof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EA7DFE8-6388-46B1-839A-14450228A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84984"/>
            <a:ext cx="3484257" cy="26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8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64B0D-0EC0-4B00-A9E7-75E53CEF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Pladsholder til indhold 5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DFE22BC6-B194-4615-85B2-681BFC9E1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" y="332656"/>
            <a:ext cx="9007440" cy="5737989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8680180-7A60-4B0D-B0B0-2EB004C6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7</a:t>
            </a:fld>
            <a:endParaRPr lang="da-DK" noProof="0"/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C0F03457-9D6D-4684-A0D0-AA28C78DE0C0}"/>
              </a:ext>
            </a:extLst>
          </p:cNvPr>
          <p:cNvSpPr/>
          <p:nvPr/>
        </p:nvSpPr>
        <p:spPr>
          <a:xfrm rot="2926629">
            <a:off x="5630385" y="3022834"/>
            <a:ext cx="916290" cy="357634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500" dirty="0"/>
          </a:p>
        </p:txBody>
      </p:sp>
    </p:spTree>
    <p:extLst>
      <p:ext uri="{BB962C8B-B14F-4D97-AF65-F5344CB8AC3E}">
        <p14:creationId xmlns:p14="http://schemas.microsoft.com/office/powerpoint/2010/main" val="57847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91950-8D68-4438-8FEB-A5AC9585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Menighedsrådsvalg 2020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4DE2222-B147-46F6-A550-3B6FD4FDB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600" dirty="0"/>
              <a:t>Efter Valgforsamlingen</a:t>
            </a:r>
          </a:p>
          <a:p>
            <a:pPr lvl="1"/>
            <a:r>
              <a:rPr lang="da-DK" sz="1600" dirty="0"/>
              <a:t>Valgbestyrelsen offentliggør resultatet af valgforsamlingen samt bekendtgør om muligheden for at udløse afstemningsvalg </a:t>
            </a:r>
          </a:p>
          <a:p>
            <a:pPr lvl="1"/>
            <a:r>
              <a:rPr lang="da-DK" sz="1600" dirty="0">
                <a:solidFill>
                  <a:prstClr val="black"/>
                </a:solidFill>
              </a:rPr>
              <a:t>Ved indgivelse af en kandidatliste senest 4 uger </a:t>
            </a:r>
            <a:br>
              <a:rPr lang="da-DK" sz="1600" dirty="0">
                <a:solidFill>
                  <a:prstClr val="black"/>
                </a:solidFill>
              </a:rPr>
            </a:br>
            <a:r>
              <a:rPr lang="da-DK" sz="1600" dirty="0">
                <a:solidFill>
                  <a:prstClr val="black"/>
                </a:solidFill>
              </a:rPr>
              <a:t>efter valgforsamlingen, udløses et afstemningsvalg, der afholdes den 17. november 2020</a:t>
            </a:r>
          </a:p>
          <a:p>
            <a:pPr marL="271338" lvl="1" indent="0">
              <a:buNone/>
            </a:pPr>
            <a:endParaRPr lang="da-DK" sz="1200" dirty="0"/>
          </a:p>
          <a:p>
            <a:pPr marL="271338" lvl="1" indent="0">
              <a:buNone/>
            </a:pPr>
            <a:endParaRPr lang="da-DK" sz="1900" dirty="0">
              <a:solidFill>
                <a:prstClr val="black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CCAD29E-C8E2-4100-A53F-87C9B4D2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8</a:t>
            </a:fld>
            <a:endParaRPr lang="da-DK" noProof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FF115340-868B-4B80-A093-735FA9FA4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27" y="3429000"/>
            <a:ext cx="4098192" cy="25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8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A12E0-5172-4EA7-A3BF-CCCF9523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Valgkurser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6BBE2D-901F-4745-9E11-FA7CDE49D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34" y="1626271"/>
            <a:ext cx="7702330" cy="4536512"/>
          </a:xfrm>
        </p:spPr>
        <p:txBody>
          <a:bodyPr>
            <a:normAutofit/>
          </a:bodyPr>
          <a:lstStyle/>
          <a:p>
            <a:r>
              <a:rPr lang="da-DK" sz="1600" dirty="0"/>
              <a:t>Landsforeningen af Menighedsråds afholder 30 kurser rundt i hele landet i perioden 20. januar – 12. marts</a:t>
            </a:r>
          </a:p>
          <a:p>
            <a:pPr marL="271338" lvl="1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2727E9B-FD99-4A12-9EF2-CDA5DAEA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9</a:t>
            </a:fld>
            <a:endParaRPr lang="da-DK" noProof="0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696275D-7D33-4C39-ACCE-A76D44299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96" y="2348880"/>
            <a:ext cx="5320208" cy="35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15912"/>
      </p:ext>
    </p:extLst>
  </p:cSld>
  <p:clrMapOvr>
    <a:masterClrMapping/>
  </p:clrMapOvr>
</p:sld>
</file>

<file path=ppt/theme/theme1.xml><?xml version="1.0" encoding="utf-8"?>
<a:theme xmlns:a="http://schemas.openxmlformats.org/drawingml/2006/main" name="Tom_powerpointskabelon">
  <a:themeElements>
    <a:clrScheme name="Landforeningen af menighedsråd">
      <a:dk1>
        <a:sysClr val="windowText" lastClr="000000"/>
      </a:dk1>
      <a:lt1>
        <a:sysClr val="window" lastClr="FFFFFF"/>
      </a:lt1>
      <a:dk2>
        <a:srgbClr val="00AE9E"/>
      </a:dk2>
      <a:lt2>
        <a:srgbClr val="FFFFFF"/>
      </a:lt2>
      <a:accent1>
        <a:srgbClr val="961B4E"/>
      </a:accent1>
      <a:accent2>
        <a:srgbClr val="BAAD97"/>
      </a:accent2>
      <a:accent3>
        <a:srgbClr val="00AE9E"/>
      </a:accent3>
      <a:accent4>
        <a:srgbClr val="6D6E71"/>
      </a:accent4>
      <a:accent5>
        <a:srgbClr val="414042"/>
      </a:accent5>
      <a:accent6>
        <a:srgbClr val="A1A1A1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>
          <a:solidFill>
            <a:schemeClr val="tx2"/>
          </a:solidFill>
        </a:ln>
      </a:spPr>
      <a:bodyPr rtlCol="0" anchor="ctr"/>
      <a:lstStyle>
        <a:defPPr algn="ctr">
          <a:defRPr sz="25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F0E6CF2B-E6A6-4FAB-A5DC-03C32171AE52}" vid="{15195D87-3C53-450D-A840-81E2B702F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Tom_powerpointskabelon</Template>
  <TotalTime>1568</TotalTime>
  <Words>421</Words>
  <Application>Microsoft Office PowerPoint</Application>
  <PresentationFormat>Skærmshow (4:3)</PresentationFormat>
  <Paragraphs>74</Paragraphs>
  <Slides>10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Tom_powerpointskabelon</vt:lpstr>
      <vt:lpstr>Menighedsrådsvalg 2020</vt:lpstr>
      <vt:lpstr>PowerPoint-præsentation</vt:lpstr>
      <vt:lpstr>PowerPoint-præsentation</vt:lpstr>
      <vt:lpstr>Menighedsrådsvalg 2020</vt:lpstr>
      <vt:lpstr>PowerPoint-præsentation</vt:lpstr>
      <vt:lpstr>Menighedsrådsvalg 2020</vt:lpstr>
      <vt:lpstr>PowerPoint-præsentation</vt:lpstr>
      <vt:lpstr>Menighedsrådsvalg 2020</vt:lpstr>
      <vt:lpstr>Valgkurser</vt:lpstr>
      <vt:lpstr>Mere information </vt:lpstr>
    </vt:vector>
  </TitlesOfParts>
  <Company>MultiHouse IT-Partner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Louise Theilgaard</dc:creator>
  <cp:lastModifiedBy>Pernille Aakjær Nielsen</cp:lastModifiedBy>
  <cp:revision>80</cp:revision>
  <dcterms:created xsi:type="dcterms:W3CDTF">2019-10-08T07:08:15Z</dcterms:created>
  <dcterms:modified xsi:type="dcterms:W3CDTF">2020-01-13T11:12:29Z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